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480" y="30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1908" y="978153"/>
            <a:ext cx="378523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6836" y="1417066"/>
            <a:ext cx="10477500" cy="444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contemporary-data-science-finance-students-comparative-study-essential-features-commonly-used-statistical-softwar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www.thebluediamondgallery.com/wooden-tile/d/data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d/3.0/" TargetMode="External"/><Relationship Id="rId2" Type="http://schemas.openxmlformats.org/officeDocument/2006/relationships/hyperlink" Target="https://www.flickr.com/photos/syuqor_7_aizzat/34787498551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www.picpedia.org/chalkboard/f/fraud-protection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2329-technolog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m.ac.uk/research/news/can-federated-learning-save-the-world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ailuk.com/rolling-stock/hull-trains-confirms-60m-bi-mode-train-orde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d/3.0/" TargetMode="External"/><Relationship Id="rId2" Type="http://schemas.openxmlformats.org/officeDocument/2006/relationships/hyperlink" Target="https://www.quoteinspector.com/images/credit/too-many-credit-cards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otallyrewired.wordpress.com/2012/06/01/how-do-learning-technologists-show-that-we-make-a-difference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2244" y="1613103"/>
            <a:ext cx="7622540" cy="4633961"/>
          </a:xfrm>
          <a:prstGeom prst="rect">
            <a:avLst/>
          </a:prstGeom>
        </p:spPr>
        <p:txBody>
          <a:bodyPr vert="horz" wrap="square" lIns="0" tIns="271145" rIns="0" bIns="0" rtlCol="0">
            <a:spAutoFit/>
          </a:bodyPr>
          <a:lstStyle/>
          <a:p>
            <a:pPr marL="12700" marR="5080">
              <a:lnSpc>
                <a:spcPts val="8450"/>
              </a:lnSpc>
              <a:spcBef>
                <a:spcPts val="2135"/>
              </a:spcBef>
            </a:pPr>
            <a:r>
              <a:rPr sz="8800" b="0" spc="-105" dirty="0">
                <a:latin typeface="Times New Roman"/>
                <a:cs typeface="Times New Roman"/>
              </a:rPr>
              <a:t>APPLIED</a:t>
            </a:r>
            <a:r>
              <a:rPr sz="8800" b="0" spc="-325" dirty="0">
                <a:latin typeface="Times New Roman"/>
                <a:cs typeface="Times New Roman"/>
              </a:rPr>
              <a:t> </a:t>
            </a:r>
            <a:r>
              <a:rPr sz="8800" b="0" spc="-515" dirty="0">
                <a:latin typeface="Times New Roman"/>
                <a:cs typeface="Times New Roman"/>
              </a:rPr>
              <a:t>DATA </a:t>
            </a:r>
            <a:r>
              <a:rPr sz="8800" b="0" spc="-2185" dirty="0">
                <a:latin typeface="Times New Roman"/>
                <a:cs typeface="Times New Roman"/>
              </a:rPr>
              <a:t> </a:t>
            </a:r>
            <a:r>
              <a:rPr sz="8800" b="0" spc="-105" dirty="0" smtClean="0">
                <a:latin typeface="Times New Roman"/>
                <a:cs typeface="Times New Roman"/>
              </a:rPr>
              <a:t>SCIENCE</a:t>
            </a:r>
            <a:r>
              <a:rPr lang="en-US" sz="8800" b="0" spc="-105" dirty="0" smtClean="0">
                <a:latin typeface="Times New Roman"/>
                <a:cs typeface="Times New Roman"/>
              </a:rPr>
              <a:t/>
            </a:r>
            <a:br>
              <a:rPr lang="en-US" sz="8800" b="0" spc="-105" dirty="0" smtClean="0">
                <a:latin typeface="Times New Roman"/>
                <a:cs typeface="Times New Roman"/>
              </a:rPr>
            </a:br>
            <a:r>
              <a:rPr lang="en-US" sz="3600" b="0" spc="-105" dirty="0" err="1" smtClean="0">
                <a:latin typeface="Times New Roman"/>
                <a:cs typeface="Times New Roman"/>
              </a:rPr>
              <a:t>Ezhilarasan</a:t>
            </a:r>
            <a:r>
              <a:rPr lang="en-US" sz="3600" b="0" spc="-105" smtClean="0">
                <a:latin typeface="Times New Roman"/>
                <a:cs typeface="Times New Roman"/>
              </a:rPr>
              <a:t> B</a:t>
            </a:r>
            <a:r>
              <a:rPr lang="en-US" sz="8800" b="0" spc="-105" smtClean="0"/>
              <a:t> </a:t>
            </a:r>
            <a:r>
              <a:rPr lang="en-US" sz="8800" dirty="0"/>
              <a:t/>
            </a:r>
            <a:br>
              <a:rPr lang="en-US" sz="8800" dirty="0"/>
            </a:br>
            <a:r>
              <a:rPr lang="en-US" sz="3600" dirty="0" smtClean="0"/>
              <a:t>VVCET</a:t>
            </a:r>
            <a:endParaRPr sz="3600" dirty="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15728" y="6658355"/>
            <a:ext cx="2176780" cy="200025"/>
          </a:xfrm>
          <a:custGeom>
            <a:avLst/>
            <a:gdLst/>
            <a:ahLst/>
            <a:cxnLst/>
            <a:rect l="l" t="t" r="r" b="b"/>
            <a:pathLst>
              <a:path w="2176779" h="200025">
                <a:moveTo>
                  <a:pt x="2176272" y="0"/>
                </a:moveTo>
                <a:lnTo>
                  <a:pt x="0" y="0"/>
                </a:lnTo>
                <a:lnTo>
                  <a:pt x="0" y="199643"/>
                </a:lnTo>
                <a:lnTo>
                  <a:pt x="2176272" y="199643"/>
                </a:lnTo>
                <a:lnTo>
                  <a:pt x="2176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117581" y="6688023"/>
            <a:ext cx="19970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3"/>
              </a:rPr>
              <a:t>This Photo</a:t>
            </a:r>
            <a:r>
              <a:rPr sz="700" dirty="0">
                <a:solidFill>
                  <a:srgbClr val="FFFFFF"/>
                </a:solidFill>
                <a:latin typeface="Calibri Light"/>
                <a:cs typeface="Calibri Light"/>
                <a:hlinkClick r:id="rId3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by</a:t>
            </a:r>
            <a:r>
              <a:rPr sz="7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Unknown</a:t>
            </a:r>
            <a:r>
              <a:rPr sz="7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author is licensed</a:t>
            </a:r>
            <a:r>
              <a:rPr sz="7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under</a:t>
            </a:r>
            <a:r>
              <a:rPr sz="700" spc="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4"/>
              </a:rPr>
              <a:t>CC</a:t>
            </a:r>
            <a:r>
              <a:rPr sz="7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4"/>
              </a:rPr>
              <a:t> </a:t>
            </a: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4"/>
              </a:rPr>
              <a:t>BY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.</a:t>
            </a:r>
            <a:endParaRPr sz="7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46529" y="620648"/>
            <a:ext cx="13893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COLUMNS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655" y="1411224"/>
            <a:ext cx="4806696" cy="48478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91121" y="611504"/>
            <a:ext cx="36696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0" spc="-15" dirty="0">
                <a:solidFill>
                  <a:srgbClr val="252525"/>
                </a:solidFill>
                <a:latin typeface="Times New Roman"/>
                <a:cs typeface="Times New Roman"/>
              </a:rPr>
              <a:t>TRANS_DATE_TRANS_TIME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7084" y="1409700"/>
            <a:ext cx="4723070" cy="49773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6183" y="424941"/>
            <a:ext cx="16446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5" dirty="0">
                <a:solidFill>
                  <a:srgbClr val="252525"/>
                </a:solidFill>
              </a:rPr>
              <a:t>#AMT</a:t>
            </a:r>
            <a:endParaRPr sz="4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968" y="1354836"/>
            <a:ext cx="5134356" cy="50200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43725" y="435051"/>
            <a:ext cx="278955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dirty="0">
                <a:solidFill>
                  <a:srgbClr val="252525"/>
                </a:solidFill>
                <a:latin typeface="Times New Roman"/>
                <a:cs typeface="Times New Roman"/>
              </a:rPr>
              <a:t>#CC_N</a:t>
            </a:r>
            <a:r>
              <a:rPr sz="4500" b="1" spc="5" dirty="0">
                <a:solidFill>
                  <a:srgbClr val="252525"/>
                </a:solidFill>
                <a:latin typeface="Times New Roman"/>
                <a:cs typeface="Times New Roman"/>
              </a:rPr>
              <a:t>U</a:t>
            </a:r>
            <a:r>
              <a:rPr sz="4500" b="1" dirty="0">
                <a:solidFill>
                  <a:srgbClr val="252525"/>
                </a:solidFill>
                <a:latin typeface="Times New Roman"/>
                <a:cs typeface="Times New Roman"/>
              </a:rPr>
              <a:t>M</a:t>
            </a:r>
            <a:endParaRPr sz="45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1511" y="1351788"/>
            <a:ext cx="5422392" cy="49797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9884" y="711708"/>
            <a:ext cx="5221223" cy="561759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3776" y="714755"/>
            <a:ext cx="5330952" cy="55519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193" y="820292"/>
            <a:ext cx="87401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-125" dirty="0">
                <a:latin typeface="Times New Roman"/>
                <a:cs typeface="Times New Roman"/>
              </a:rPr>
              <a:t>D</a:t>
            </a:r>
            <a:r>
              <a:rPr sz="5400" b="0" spc="-725" dirty="0">
                <a:latin typeface="Times New Roman"/>
                <a:cs typeface="Times New Roman"/>
              </a:rPr>
              <a:t>A</a:t>
            </a:r>
            <a:r>
              <a:rPr sz="5400" b="0" spc="-555" dirty="0">
                <a:latin typeface="Times New Roman"/>
                <a:cs typeface="Times New Roman"/>
              </a:rPr>
              <a:t>T</a:t>
            </a:r>
            <a:r>
              <a:rPr sz="5400" b="0" spc="-5" dirty="0">
                <a:latin typeface="Times New Roman"/>
                <a:cs typeface="Times New Roman"/>
              </a:rPr>
              <a:t>A</a:t>
            </a:r>
            <a:r>
              <a:rPr sz="5400" b="0" spc="-535" dirty="0">
                <a:latin typeface="Times New Roman"/>
                <a:cs typeface="Times New Roman"/>
              </a:rPr>
              <a:t> </a:t>
            </a:r>
            <a:r>
              <a:rPr sz="5400" b="0" spc="-130" dirty="0">
                <a:latin typeface="Times New Roman"/>
                <a:cs typeface="Times New Roman"/>
              </a:rPr>
              <a:t>P</a:t>
            </a:r>
            <a:r>
              <a:rPr sz="5400" b="0" spc="-125" dirty="0">
                <a:latin typeface="Times New Roman"/>
                <a:cs typeface="Times New Roman"/>
              </a:rPr>
              <a:t>R</a:t>
            </a:r>
            <a:r>
              <a:rPr sz="5400" b="0" spc="-120" dirty="0">
                <a:latin typeface="Times New Roman"/>
                <a:cs typeface="Times New Roman"/>
              </a:rPr>
              <a:t>E</a:t>
            </a:r>
            <a:r>
              <a:rPr sz="5400" b="0" spc="-130" dirty="0">
                <a:latin typeface="Times New Roman"/>
                <a:cs typeface="Times New Roman"/>
              </a:rPr>
              <a:t>P</a:t>
            </a:r>
            <a:r>
              <a:rPr sz="5400" b="0" spc="-125" dirty="0">
                <a:latin typeface="Times New Roman"/>
                <a:cs typeface="Times New Roman"/>
              </a:rPr>
              <a:t>RO</a:t>
            </a:r>
            <a:r>
              <a:rPr sz="5400" b="0" spc="-120" dirty="0">
                <a:latin typeface="Times New Roman"/>
                <a:cs typeface="Times New Roman"/>
              </a:rPr>
              <a:t>E</a:t>
            </a:r>
            <a:r>
              <a:rPr sz="5400" b="0" spc="-130" dirty="0">
                <a:latin typeface="Times New Roman"/>
                <a:cs typeface="Times New Roman"/>
              </a:rPr>
              <a:t>SS</a:t>
            </a:r>
            <a:r>
              <a:rPr sz="5400" b="0" spc="-120" dirty="0">
                <a:latin typeface="Times New Roman"/>
                <a:cs typeface="Times New Roman"/>
              </a:rPr>
              <a:t>I</a:t>
            </a:r>
            <a:r>
              <a:rPr sz="5400" b="0" spc="-125" dirty="0">
                <a:latin typeface="Times New Roman"/>
                <a:cs typeface="Times New Roman"/>
              </a:rPr>
              <a:t>N</a:t>
            </a:r>
            <a:r>
              <a:rPr sz="5400" b="0" spc="-5" dirty="0">
                <a:latin typeface="Times New Roman"/>
                <a:cs typeface="Times New Roman"/>
              </a:rPr>
              <a:t>G</a:t>
            </a:r>
            <a:r>
              <a:rPr sz="5400" b="0" spc="-245" dirty="0">
                <a:latin typeface="Times New Roman"/>
                <a:cs typeface="Times New Roman"/>
              </a:rPr>
              <a:t> </a:t>
            </a:r>
            <a:r>
              <a:rPr sz="5400" b="0" spc="-130" dirty="0">
                <a:latin typeface="Times New Roman"/>
                <a:cs typeface="Times New Roman"/>
              </a:rPr>
              <a:t>S</a:t>
            </a:r>
            <a:r>
              <a:rPr sz="5400" b="0" spc="-120" dirty="0">
                <a:latin typeface="Times New Roman"/>
                <a:cs typeface="Times New Roman"/>
              </a:rPr>
              <a:t>ET</a:t>
            </a:r>
            <a:r>
              <a:rPr sz="5400" b="0" spc="-130" dirty="0">
                <a:latin typeface="Times New Roman"/>
                <a:cs typeface="Times New Roman"/>
              </a:rPr>
              <a:t>P</a:t>
            </a:r>
            <a:r>
              <a:rPr sz="5400" b="0" spc="-5" dirty="0">
                <a:latin typeface="Times New Roman"/>
                <a:cs typeface="Times New Roman"/>
              </a:rPr>
              <a:t>S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2510" y="1982707"/>
            <a:ext cx="10317480" cy="416623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1120"/>
              </a:spcBef>
            </a:pP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Handling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Imbalanced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Data:</a:t>
            </a:r>
            <a:endParaRPr sz="2800">
              <a:latin typeface="Times New Roman"/>
              <a:cs typeface="Times New Roman"/>
            </a:endParaRPr>
          </a:p>
          <a:p>
            <a:pPr marL="88900" marR="902969" indent="1447800">
              <a:lnSpc>
                <a:spcPct val="130400"/>
              </a:lnSpc>
              <a:spcBef>
                <a:spcPts val="5"/>
              </a:spcBef>
              <a:tabLst>
                <a:tab pos="37655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Credit card fraud datasets are typically highly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imbalanced,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with 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	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majority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legitimate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transactions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a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small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fraction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fraudulent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ones.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1950"/>
              </a:spcBef>
            </a:pP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Outlier</a:t>
            </a:r>
            <a:r>
              <a:rPr sz="28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Detection:</a:t>
            </a:r>
            <a:endParaRPr sz="2800">
              <a:latin typeface="Times New Roman"/>
              <a:cs typeface="Times New Roman"/>
            </a:endParaRPr>
          </a:p>
          <a:p>
            <a:pPr marL="1384300">
              <a:lnSpc>
                <a:spcPts val="2665"/>
              </a:lnSpc>
              <a:spcBef>
                <a:spcPts val="88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Identify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handle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outliers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data,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could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represent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potentially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665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fraudulent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transactions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entry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errors.</a:t>
            </a:r>
            <a:endParaRPr sz="2400">
              <a:latin typeface="Times New Roman"/>
              <a:cs typeface="Times New Roman"/>
            </a:endParaRPr>
          </a:p>
          <a:p>
            <a:pPr marL="12700" marR="362585" indent="1212850">
              <a:lnSpc>
                <a:spcPts val="2450"/>
              </a:lnSpc>
              <a:spcBef>
                <a:spcPts val="1305"/>
              </a:spcBef>
            </a:pP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Techniques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like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Z-score,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IQR, or</a:t>
            </a:r>
            <a:r>
              <a:rPr sz="2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robust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statistical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methods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help </a:t>
            </a:r>
            <a:r>
              <a:rPr sz="2400" spc="-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identify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outliers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8307" y="1007440"/>
            <a:ext cx="726757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 </a:t>
            </a:r>
            <a:r>
              <a:rPr spc="-5" dirty="0"/>
              <a:t>Scaling</a:t>
            </a:r>
            <a:r>
              <a:rPr spc="10" dirty="0"/>
              <a:t> </a:t>
            </a:r>
            <a:r>
              <a:rPr dirty="0"/>
              <a:t>for</a:t>
            </a:r>
            <a:r>
              <a:rPr spc="-215" dirty="0"/>
              <a:t> </a:t>
            </a:r>
            <a:r>
              <a:rPr spc="-5" dirty="0"/>
              <a:t>Anomaly</a:t>
            </a:r>
            <a:r>
              <a:rPr dirty="0"/>
              <a:t> </a:t>
            </a:r>
            <a:r>
              <a:rPr spc="-5" dirty="0"/>
              <a:t>Detection</a:t>
            </a:r>
            <a:r>
              <a:rPr spc="10" dirty="0"/>
              <a:t> </a:t>
            </a:r>
            <a:r>
              <a:rPr spc="-5" dirty="0"/>
              <a:t>Models: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3735" y="1483613"/>
            <a:ext cx="11043285" cy="446659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68605" marR="210820" indent="1568450">
              <a:lnSpc>
                <a:spcPts val="2650"/>
              </a:lnSpc>
              <a:spcBef>
                <a:spcPts val="585"/>
              </a:spcBef>
            </a:pP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If using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anomaly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detection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techniques</a:t>
            </a:r>
            <a:r>
              <a:rPr sz="2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(e.g.,</a:t>
            </a:r>
            <a:r>
              <a:rPr sz="26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isolation</a:t>
            </a:r>
            <a:r>
              <a:rPr sz="26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forests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 or</a:t>
            </a:r>
            <a:r>
              <a:rPr sz="26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one- </a:t>
            </a:r>
            <a:r>
              <a:rPr sz="2600" spc="-6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class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SVMs),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scaling may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not be </a:t>
            </a:r>
            <a:r>
              <a:rPr sz="2600" spc="-20" dirty="0">
                <a:solidFill>
                  <a:srgbClr val="FFFFFF"/>
                </a:solidFill>
                <a:latin typeface="Times New Roman"/>
                <a:cs typeface="Times New Roman"/>
              </a:rPr>
              <a:t>necessary.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These models can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handle data with 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varying</a:t>
            </a:r>
            <a:r>
              <a:rPr sz="2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scales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Times New Roman"/>
                <a:cs typeface="Times New Roman"/>
              </a:rPr>
              <a:t>effectively.</a:t>
            </a:r>
            <a:endParaRPr sz="260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730"/>
              </a:spcBef>
            </a:pP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3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Privacy</a:t>
            </a: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 and</a:t>
            </a:r>
            <a:r>
              <a:rPr sz="3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Security:</a:t>
            </a:r>
            <a:endParaRPr sz="3000">
              <a:latin typeface="Times New Roman"/>
              <a:cs typeface="Times New Roman"/>
            </a:endParaRPr>
          </a:p>
          <a:p>
            <a:pPr marL="268605" marR="509905" indent="1403350">
              <a:lnSpc>
                <a:spcPts val="2650"/>
              </a:lnSpc>
              <a:spcBef>
                <a:spcPts val="630"/>
              </a:spcBef>
            </a:pP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Implement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data privacy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measures,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ensuring that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sensitive customer </a:t>
            </a:r>
            <a:r>
              <a:rPr sz="2600" spc="-6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information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is anonymized or encrypted to comply with data protection 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regulations</a:t>
            </a:r>
            <a:r>
              <a:rPr sz="2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like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 GDPR.</a:t>
            </a:r>
            <a:endParaRPr sz="2600">
              <a:latin typeface="Times New Roman"/>
              <a:cs typeface="Times New Roman"/>
            </a:endParaRPr>
          </a:p>
          <a:p>
            <a:pPr marL="273050">
              <a:lnSpc>
                <a:spcPct val="100000"/>
              </a:lnSpc>
              <a:spcBef>
                <a:spcPts val="740"/>
              </a:spcBef>
            </a:pPr>
            <a:r>
              <a:rPr sz="3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Time-Based</a:t>
            </a:r>
            <a:r>
              <a:rPr sz="3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3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Handling:</a:t>
            </a:r>
            <a:endParaRPr sz="3000">
              <a:latin typeface="Times New Roman"/>
              <a:cs typeface="Times New Roman"/>
            </a:endParaRPr>
          </a:p>
          <a:p>
            <a:pPr marL="12700" marR="5080" indent="1485900">
              <a:lnSpc>
                <a:spcPct val="85000"/>
              </a:lnSpc>
              <a:spcBef>
                <a:spcPts val="1320"/>
              </a:spcBef>
            </a:pP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Credit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card transactions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often involve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time-related features.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Ensure that 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time-based</a:t>
            </a:r>
            <a:r>
              <a:rPr sz="26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features</a:t>
            </a:r>
            <a:r>
              <a:rPr sz="26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are appropriately processed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6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transformed.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 Consider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creating </a:t>
            </a:r>
            <a:r>
              <a:rPr sz="2600" spc="-6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time-based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 aggregations</a:t>
            </a:r>
            <a:r>
              <a:rPr sz="2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features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capture</a:t>
            </a:r>
            <a:r>
              <a:rPr sz="2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temporal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patterns.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2627" y="614298"/>
            <a:ext cx="4082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Dimensionality</a:t>
            </a:r>
            <a:r>
              <a:rPr sz="2800" spc="-20" dirty="0"/>
              <a:t> </a:t>
            </a:r>
            <a:r>
              <a:rPr sz="2800" spc="-5" dirty="0"/>
              <a:t>Reduction: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74319" y="1062354"/>
            <a:ext cx="10848975" cy="509270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68605" marR="461009" indent="914400">
              <a:lnSpc>
                <a:spcPts val="2450"/>
              </a:lnSpc>
              <a:spcBef>
                <a:spcPts val="54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If the dataset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has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high 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dimensionality,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consider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dimensionality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reduction 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techniques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like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Principal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Component</a:t>
            </a:r>
            <a:r>
              <a:rPr sz="2400" spc="-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(PCA)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feature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selection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reduce </a:t>
            </a:r>
            <a:r>
              <a:rPr sz="2400" spc="-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computation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improve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performance.</a:t>
            </a:r>
            <a:endParaRPr sz="2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775"/>
              </a:spcBef>
            </a:pP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Handling</a:t>
            </a:r>
            <a:r>
              <a:rPr sz="2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Skewed</a:t>
            </a:r>
            <a:r>
              <a:rPr sz="28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Features:</a:t>
            </a:r>
            <a:endParaRPr sz="2800">
              <a:latin typeface="Times New Roman"/>
              <a:cs typeface="Times New Roman"/>
            </a:endParaRPr>
          </a:p>
          <a:p>
            <a:pPr marL="268605" marR="5080" indent="762000">
              <a:lnSpc>
                <a:spcPts val="2450"/>
              </a:lnSpc>
              <a:spcBef>
                <a:spcPts val="625"/>
              </a:spcBef>
            </a:pP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Some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features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may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be highly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skewed.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Apply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transformations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like log or 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Box- </a:t>
            </a:r>
            <a:r>
              <a:rPr sz="2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Cox to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make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the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distributions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closer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normal,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can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help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certain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models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perform </a:t>
            </a:r>
            <a:r>
              <a:rPr sz="2400" spc="-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better.</a:t>
            </a:r>
            <a:endParaRPr sz="2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765"/>
              </a:spcBef>
            </a:pP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8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Splitting:</a:t>
            </a:r>
            <a:endParaRPr sz="2800">
              <a:latin typeface="Times New Roman"/>
              <a:cs typeface="Times New Roman"/>
            </a:endParaRPr>
          </a:p>
          <a:p>
            <a:pPr marL="268605" marR="128270" indent="762000">
              <a:lnSpc>
                <a:spcPts val="2450"/>
              </a:lnSpc>
              <a:spcBef>
                <a:spcPts val="625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Split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preprocessed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into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training,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validation,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test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sets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evaluate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model's</a:t>
            </a:r>
            <a:r>
              <a:rPr sz="24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performance.</a:t>
            </a:r>
            <a:endParaRPr sz="2400">
              <a:latin typeface="Times New Roman"/>
              <a:cs typeface="Times New Roman"/>
            </a:endParaRPr>
          </a:p>
          <a:p>
            <a:pPr marL="268605">
              <a:lnSpc>
                <a:spcPct val="100000"/>
              </a:lnSpc>
              <a:spcBef>
                <a:spcPts val="775"/>
              </a:spcBef>
            </a:pP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Documentation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2700" marR="504825" indent="990600">
              <a:lnSpc>
                <a:spcPts val="2450"/>
              </a:lnSpc>
              <a:spcBef>
                <a:spcPts val="1320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Keep detailed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records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of all data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preprocessing steps and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transformations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2400" spc="-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transparency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reproducibility.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99091" y="6688023"/>
            <a:ext cx="211391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2"/>
              </a:rPr>
              <a:t>This Photo</a:t>
            </a:r>
            <a:r>
              <a:rPr sz="700" spc="5" dirty="0">
                <a:solidFill>
                  <a:srgbClr val="FFFFFF"/>
                </a:solidFill>
                <a:latin typeface="Calibri Light"/>
                <a:cs typeface="Calibri Light"/>
                <a:hlinkClick r:id="rId2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by</a:t>
            </a:r>
            <a:r>
              <a:rPr sz="7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Unknown</a:t>
            </a:r>
            <a:r>
              <a:rPr sz="7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author is</a:t>
            </a:r>
            <a:r>
              <a:rPr sz="7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licensed</a:t>
            </a:r>
            <a:r>
              <a:rPr sz="7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under</a:t>
            </a:r>
            <a:r>
              <a:rPr sz="7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3"/>
              </a:rPr>
              <a:t>CC</a:t>
            </a:r>
            <a:r>
              <a:rPr sz="70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3"/>
              </a:rPr>
              <a:t> </a:t>
            </a: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3"/>
              </a:rPr>
              <a:t>BY-SA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.</a:t>
            </a:r>
            <a:endParaRPr sz="7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927D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2952" y="4847082"/>
            <a:ext cx="9999345" cy="156273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488315" marR="5080" indent="-476250">
              <a:lnSpc>
                <a:spcPct val="80000"/>
              </a:lnSpc>
              <a:spcBef>
                <a:spcPts val="1445"/>
              </a:spcBef>
              <a:tabLst>
                <a:tab pos="3681095" algn="l"/>
                <a:tab pos="5116830" algn="l"/>
              </a:tabLst>
            </a:pPr>
            <a:r>
              <a:rPr sz="5600" spc="-195" dirty="0">
                <a:latin typeface="Times New Roman"/>
                <a:cs typeface="Times New Roman"/>
              </a:rPr>
              <a:t>FEATURE	</a:t>
            </a:r>
            <a:r>
              <a:rPr sz="5600" spc="-110" dirty="0">
                <a:latin typeface="Times New Roman"/>
                <a:cs typeface="Times New Roman"/>
              </a:rPr>
              <a:t>EXTRACTION </a:t>
            </a:r>
            <a:r>
              <a:rPr sz="5600" spc="-105" dirty="0">
                <a:latin typeface="Times New Roman"/>
                <a:cs typeface="Times New Roman"/>
              </a:rPr>
              <a:t> </a:t>
            </a:r>
            <a:r>
              <a:rPr sz="5600" spc="-125" dirty="0">
                <a:latin typeface="Times New Roman"/>
                <a:cs typeface="Times New Roman"/>
              </a:rPr>
              <a:t>TE</a:t>
            </a:r>
            <a:r>
              <a:rPr sz="5600" spc="-130" dirty="0">
                <a:latin typeface="Times New Roman"/>
                <a:cs typeface="Times New Roman"/>
              </a:rPr>
              <a:t>C</a:t>
            </a:r>
            <a:r>
              <a:rPr sz="5600" spc="-125" dirty="0">
                <a:latin typeface="Times New Roman"/>
                <a:cs typeface="Times New Roman"/>
              </a:rPr>
              <a:t>HN</a:t>
            </a:r>
            <a:r>
              <a:rPr sz="5600" spc="-120" dirty="0">
                <a:latin typeface="Times New Roman"/>
                <a:cs typeface="Times New Roman"/>
              </a:rPr>
              <a:t>I</a:t>
            </a:r>
            <a:r>
              <a:rPr sz="5600" spc="-125" dirty="0">
                <a:latin typeface="Times New Roman"/>
                <a:cs typeface="Times New Roman"/>
              </a:rPr>
              <a:t>QUE</a:t>
            </a:r>
            <a:r>
              <a:rPr sz="5600" dirty="0">
                <a:latin typeface="Times New Roman"/>
                <a:cs typeface="Times New Roman"/>
              </a:rPr>
              <a:t>S	</a:t>
            </a:r>
            <a:r>
              <a:rPr sz="5600" spc="-125" dirty="0">
                <a:latin typeface="Times New Roman"/>
                <a:cs typeface="Times New Roman"/>
              </a:rPr>
              <a:t>TRAN</a:t>
            </a:r>
            <a:r>
              <a:rPr sz="5600" spc="-114" dirty="0">
                <a:latin typeface="Times New Roman"/>
                <a:cs typeface="Times New Roman"/>
              </a:rPr>
              <a:t>S</a:t>
            </a:r>
            <a:r>
              <a:rPr sz="5600" spc="-125" dirty="0">
                <a:latin typeface="Times New Roman"/>
                <a:cs typeface="Times New Roman"/>
              </a:rPr>
              <a:t>ACT</a:t>
            </a:r>
            <a:r>
              <a:rPr sz="5600" spc="-114" dirty="0">
                <a:latin typeface="Times New Roman"/>
                <a:cs typeface="Times New Roman"/>
              </a:rPr>
              <a:t>I</a:t>
            </a:r>
            <a:r>
              <a:rPr sz="5600" spc="-125" dirty="0">
                <a:latin typeface="Times New Roman"/>
                <a:cs typeface="Times New Roman"/>
              </a:rPr>
              <a:t>O</a:t>
            </a:r>
            <a:r>
              <a:rPr sz="5600" dirty="0">
                <a:latin typeface="Times New Roman"/>
                <a:cs typeface="Times New Roman"/>
              </a:rPr>
              <a:t>N</a:t>
            </a:r>
            <a:endParaRPr sz="5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42123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885520"/>
            <a:ext cx="53936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45" dirty="0"/>
              <a:t>T</a:t>
            </a:r>
            <a:r>
              <a:rPr sz="3200" dirty="0"/>
              <a:t>ransa</a:t>
            </a:r>
            <a:r>
              <a:rPr sz="3200" spc="5" dirty="0"/>
              <a:t>c</a:t>
            </a:r>
            <a:r>
              <a:rPr sz="3200" dirty="0"/>
              <a:t>tion</a:t>
            </a:r>
            <a:r>
              <a:rPr sz="3200" spc="-220" dirty="0"/>
              <a:t> </a:t>
            </a:r>
            <a:r>
              <a:rPr sz="3200" dirty="0"/>
              <a:t>Amou</a:t>
            </a:r>
            <a:r>
              <a:rPr sz="3200" spc="-10" dirty="0"/>
              <a:t>n</a:t>
            </a:r>
            <a:r>
              <a:rPr sz="3200" dirty="0"/>
              <a:t>t</a:t>
            </a:r>
            <a:r>
              <a:rPr sz="3200" spc="-25" dirty="0"/>
              <a:t> </a:t>
            </a:r>
            <a:r>
              <a:rPr sz="3200" dirty="0"/>
              <a:t>Statistics: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846836" y="1482089"/>
            <a:ext cx="10456545" cy="426974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272415" indent="1403350">
              <a:lnSpc>
                <a:spcPts val="2650"/>
              </a:lnSpc>
              <a:spcBef>
                <a:spcPts val="585"/>
              </a:spcBef>
            </a:pP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Extract</a:t>
            </a:r>
            <a:r>
              <a:rPr sz="2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statistics</a:t>
            </a:r>
            <a:r>
              <a:rPr sz="26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such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 mean,</a:t>
            </a:r>
            <a:r>
              <a:rPr sz="26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standard</a:t>
            </a:r>
            <a:r>
              <a:rPr sz="2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deviation,</a:t>
            </a:r>
            <a:r>
              <a:rPr sz="2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percentiles </a:t>
            </a:r>
            <a:r>
              <a:rPr sz="2600" spc="-6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(e.g.,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25th, 75th) of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transaction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amounts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for each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user or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card.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Anomalies in 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transaction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amounts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indicative of</a:t>
            </a:r>
            <a:r>
              <a:rPr sz="2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fraud.</a:t>
            </a:r>
            <a:endParaRPr sz="2600">
              <a:latin typeface="Times New Roman"/>
              <a:cs typeface="Times New Roman"/>
            </a:endParaRPr>
          </a:p>
          <a:p>
            <a:pPr marL="22860">
              <a:lnSpc>
                <a:spcPct val="100000"/>
              </a:lnSpc>
              <a:spcBef>
                <a:spcPts val="690"/>
              </a:spcBef>
            </a:pPr>
            <a:r>
              <a:rPr sz="32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Transaction</a:t>
            </a:r>
            <a:r>
              <a:rPr sz="32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Frequency:</a:t>
            </a:r>
            <a:endParaRPr sz="3200">
              <a:latin typeface="Times New Roman"/>
              <a:cs typeface="Times New Roman"/>
            </a:endParaRPr>
          </a:p>
          <a:p>
            <a:pPr marL="12700" marR="36195" indent="1237615">
              <a:lnSpc>
                <a:spcPct val="85000"/>
              </a:lnSpc>
              <a:spcBef>
                <a:spcPts val="1320"/>
              </a:spcBef>
            </a:pP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Create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features related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to the frequency of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transactions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each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user 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card, such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as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number of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transactions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in a given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time 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window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(e.g., </a:t>
            </a:r>
            <a:r>
              <a:rPr sz="2600" spc="-30" dirty="0">
                <a:solidFill>
                  <a:srgbClr val="FFFFFF"/>
                </a:solidFill>
                <a:latin typeface="Times New Roman"/>
                <a:cs typeface="Times New Roman"/>
              </a:rPr>
              <a:t>daily, </a:t>
            </a:r>
            <a:r>
              <a:rPr sz="2600" spc="-6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weekly).</a:t>
            </a:r>
            <a:endParaRPr sz="2600">
              <a:latin typeface="Times New Roman"/>
              <a:cs typeface="Times New Roman"/>
            </a:endParaRPr>
          </a:p>
          <a:p>
            <a:pPr marL="22860">
              <a:lnSpc>
                <a:spcPct val="100000"/>
              </a:lnSpc>
              <a:spcBef>
                <a:spcPts val="710"/>
              </a:spcBef>
            </a:pPr>
            <a:r>
              <a:rPr sz="3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Time-Based</a:t>
            </a:r>
            <a:r>
              <a:rPr sz="32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Features:</a:t>
            </a:r>
            <a:endParaRPr sz="3200">
              <a:latin typeface="Times New Roman"/>
              <a:cs typeface="Times New Roman"/>
            </a:endParaRPr>
          </a:p>
          <a:p>
            <a:pPr marL="12700" marR="5080" indent="1155065">
              <a:lnSpc>
                <a:spcPts val="2650"/>
              </a:lnSpc>
              <a:spcBef>
                <a:spcPts val="1330"/>
              </a:spcBef>
            </a:pP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Extract temporal information,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including hour of the </a:t>
            </a:r>
            <a:r>
              <a:rPr sz="2600" spc="-40" dirty="0">
                <a:solidFill>
                  <a:srgbClr val="FFFFFF"/>
                </a:solidFill>
                <a:latin typeface="Times New Roman"/>
                <a:cs typeface="Times New Roman"/>
              </a:rPr>
              <a:t>day,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day of the 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week,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month,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as well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 time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 between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transactions (inter-transaction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time).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9345" y="525526"/>
            <a:ext cx="4831080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dirty="0"/>
              <a:t>Geographic</a:t>
            </a:r>
            <a:r>
              <a:rPr sz="3500" spc="-90" dirty="0"/>
              <a:t> </a:t>
            </a:r>
            <a:r>
              <a:rPr sz="3500" dirty="0"/>
              <a:t>Information: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809345" y="1075385"/>
            <a:ext cx="10478135" cy="474472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8920" marR="400050">
              <a:lnSpc>
                <a:spcPct val="85000"/>
              </a:lnSpc>
              <a:spcBef>
                <a:spcPts val="600"/>
              </a:spcBef>
            </a:pP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Incorporate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location-related features,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such</a:t>
            </a:r>
            <a:r>
              <a:rPr sz="2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2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geographic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distance </a:t>
            </a:r>
            <a:r>
              <a:rPr sz="2800" spc="-6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consecutive</a:t>
            </a:r>
            <a:r>
              <a:rPr sz="2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transactions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number</a:t>
            </a:r>
            <a:r>
              <a:rPr sz="2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unique locations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where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transactions</a:t>
            </a:r>
            <a:r>
              <a:rPr sz="2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Times New Roman"/>
                <a:cs typeface="Times New Roman"/>
              </a:rPr>
              <a:t>occur.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Merchant</a:t>
            </a:r>
            <a:r>
              <a:rPr sz="35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imes New Roman"/>
                <a:cs typeface="Times New Roman"/>
              </a:rPr>
              <a:t>Category</a:t>
            </a:r>
            <a:r>
              <a:rPr sz="35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imes New Roman"/>
                <a:cs typeface="Times New Roman"/>
              </a:rPr>
              <a:t>Codes</a:t>
            </a:r>
            <a:r>
              <a:rPr sz="35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imes New Roman"/>
                <a:cs typeface="Times New Roman"/>
              </a:rPr>
              <a:t>(MCC):</a:t>
            </a:r>
            <a:endParaRPr sz="3500">
              <a:latin typeface="Times New Roman"/>
              <a:cs typeface="Times New Roman"/>
            </a:endParaRPr>
          </a:p>
          <a:p>
            <a:pPr marL="248920" marR="180340">
              <a:lnSpc>
                <a:spcPts val="2860"/>
              </a:lnSpc>
              <a:spcBef>
                <a:spcPts val="640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Utilize the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MCC of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merchant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create features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related to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type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business</a:t>
            </a:r>
            <a:r>
              <a:rPr sz="2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where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transaction</a:t>
            </a:r>
            <a:r>
              <a:rPr sz="2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occurred.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Unusual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MCCs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8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changes </a:t>
            </a:r>
            <a:r>
              <a:rPr sz="2800" spc="-6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spending</a:t>
            </a:r>
            <a:r>
              <a:rPr sz="2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patterns</a:t>
            </a:r>
            <a:r>
              <a:rPr sz="2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signal</a:t>
            </a:r>
            <a:r>
              <a:rPr sz="2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fraud.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500" b="1" spc="-26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500" b="1" dirty="0">
                <a:solidFill>
                  <a:srgbClr val="FFFFFF"/>
                </a:solidFill>
                <a:latin typeface="Times New Roman"/>
                <a:cs typeface="Times New Roman"/>
              </a:rPr>
              <a:t>ransaction</a:t>
            </a:r>
            <a:r>
              <a:rPr sz="3500" b="1" spc="-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imes New Roman"/>
                <a:cs typeface="Times New Roman"/>
              </a:rPr>
              <a:t>Agg</a:t>
            </a:r>
            <a:r>
              <a:rPr sz="35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500" b="1" dirty="0">
                <a:solidFill>
                  <a:srgbClr val="FFFFFF"/>
                </a:solidFill>
                <a:latin typeface="Times New Roman"/>
                <a:cs typeface="Times New Roman"/>
              </a:rPr>
              <a:t>egations:</a:t>
            </a:r>
            <a:endParaRPr sz="3500">
              <a:latin typeface="Times New Roman"/>
              <a:cs typeface="Times New Roman"/>
            </a:endParaRPr>
          </a:p>
          <a:p>
            <a:pPr marL="248920" marR="5080">
              <a:lnSpc>
                <a:spcPts val="2860"/>
              </a:lnSpc>
              <a:spcBef>
                <a:spcPts val="635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Aggregate</a:t>
            </a:r>
            <a:r>
              <a:rPr sz="2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transactions</a:t>
            </a:r>
            <a:r>
              <a:rPr sz="28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over</a:t>
            </a:r>
            <a:r>
              <a:rPr sz="2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28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windows</a:t>
            </a:r>
            <a:r>
              <a:rPr sz="28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(e.g.,</a:t>
            </a:r>
            <a:r>
              <a:rPr sz="28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Times New Roman"/>
                <a:cs typeface="Times New Roman"/>
              </a:rPr>
              <a:t>daily,</a:t>
            </a:r>
            <a:r>
              <a:rPr sz="28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weekly)</a:t>
            </a:r>
            <a:r>
              <a:rPr sz="28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create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features like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total transaction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amount,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total transaction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count,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800" spc="-6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average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transaction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amount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 each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period.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81438" y="6688023"/>
            <a:ext cx="21342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2"/>
              </a:rPr>
              <a:t>This Photo</a:t>
            </a:r>
            <a:r>
              <a:rPr sz="700" spc="5" dirty="0">
                <a:solidFill>
                  <a:srgbClr val="FFFFFF"/>
                </a:solidFill>
                <a:latin typeface="Calibri Light"/>
                <a:cs typeface="Calibri Light"/>
                <a:hlinkClick r:id="rId2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by</a:t>
            </a:r>
            <a:r>
              <a:rPr sz="7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Unknown</a:t>
            </a:r>
            <a:r>
              <a:rPr sz="700" spc="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author is</a:t>
            </a:r>
            <a:r>
              <a:rPr sz="7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licensed</a:t>
            </a:r>
            <a:r>
              <a:rPr sz="700" spc="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under</a:t>
            </a:r>
            <a:r>
              <a:rPr sz="700" spc="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3"/>
              </a:rPr>
              <a:t>CC</a:t>
            </a:r>
            <a:r>
              <a:rPr sz="70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3"/>
              </a:rPr>
              <a:t> </a:t>
            </a:r>
            <a:r>
              <a:rPr sz="7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3"/>
              </a:rPr>
              <a:t>BY-ND</a:t>
            </a:r>
            <a:r>
              <a:rPr sz="700" spc="-10" dirty="0">
                <a:solidFill>
                  <a:srgbClr val="FFFFFF"/>
                </a:solidFill>
                <a:latin typeface="Calibri Light"/>
                <a:cs typeface="Calibri Light"/>
              </a:rPr>
              <a:t>.</a:t>
            </a:r>
            <a:endParaRPr sz="7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632" y="481406"/>
            <a:ext cx="309372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Velocity</a:t>
            </a:r>
            <a:r>
              <a:rPr spc="-5" dirty="0"/>
              <a:t> Checking: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8060" y="1050417"/>
            <a:ext cx="10884535" cy="495300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472440" indent="1428115">
              <a:lnSpc>
                <a:spcPct val="85000"/>
              </a:lnSpc>
              <a:spcBef>
                <a:spcPts val="545"/>
              </a:spcBef>
            </a:pP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Calculate</a:t>
            </a:r>
            <a:r>
              <a:rPr sz="25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features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related</a:t>
            </a:r>
            <a:r>
              <a:rPr sz="25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to the</a:t>
            </a:r>
            <a:r>
              <a:rPr sz="2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velocity</a:t>
            </a:r>
            <a:r>
              <a:rPr sz="25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transactions,</a:t>
            </a:r>
            <a:r>
              <a:rPr sz="25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such</a:t>
            </a:r>
            <a:r>
              <a:rPr sz="2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2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imes New Roman"/>
                <a:cs typeface="Times New Roman"/>
              </a:rPr>
              <a:t>number</a:t>
            </a:r>
            <a:r>
              <a:rPr sz="25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transactions</a:t>
            </a:r>
            <a:r>
              <a:rPr sz="25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short</a:t>
            </a:r>
            <a:r>
              <a:rPr sz="25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25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interval</a:t>
            </a:r>
            <a:r>
              <a:rPr sz="25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total</a:t>
            </a:r>
            <a:r>
              <a:rPr sz="2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transaction</a:t>
            </a:r>
            <a:r>
              <a:rPr sz="25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imes New Roman"/>
                <a:cs typeface="Times New Roman"/>
              </a:rPr>
              <a:t>amount</a:t>
            </a:r>
            <a:r>
              <a:rPr sz="25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500" spc="-6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given</a:t>
            </a:r>
            <a:r>
              <a:rPr sz="2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25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period.</a:t>
            </a:r>
            <a:endParaRPr sz="250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745"/>
              </a:spcBef>
            </a:pPr>
            <a:r>
              <a:rPr sz="3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Address</a:t>
            </a:r>
            <a:r>
              <a:rPr sz="3000" b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Verification</a:t>
            </a:r>
            <a:r>
              <a:rPr sz="30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3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(AVS)</a:t>
            </a:r>
            <a:r>
              <a:rPr sz="3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Features:</a:t>
            </a:r>
            <a:endParaRPr sz="3000">
              <a:latin typeface="Times New Roman"/>
              <a:cs typeface="Times New Roman"/>
            </a:endParaRPr>
          </a:p>
          <a:p>
            <a:pPr marL="268605" marR="753110" indent="1031875">
              <a:lnSpc>
                <a:spcPts val="2540"/>
              </a:lnSpc>
              <a:spcBef>
                <a:spcPts val="635"/>
              </a:spcBef>
            </a:pP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If</a:t>
            </a:r>
            <a:r>
              <a:rPr sz="2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available,</a:t>
            </a:r>
            <a:r>
              <a:rPr sz="25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include</a:t>
            </a:r>
            <a:r>
              <a:rPr sz="25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features</a:t>
            </a:r>
            <a:r>
              <a:rPr sz="25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2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relate</a:t>
            </a:r>
            <a:r>
              <a:rPr sz="25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5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Times New Roman"/>
                <a:cs typeface="Times New Roman"/>
              </a:rPr>
              <a:t>AVS,</a:t>
            </a:r>
            <a:r>
              <a:rPr sz="2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such</a:t>
            </a:r>
            <a:r>
              <a:rPr sz="2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2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imes New Roman"/>
                <a:cs typeface="Times New Roman"/>
              </a:rPr>
              <a:t>match </a:t>
            </a:r>
            <a:r>
              <a:rPr sz="2500" spc="-6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sz="2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billing</a:t>
            </a:r>
            <a:r>
              <a:rPr sz="25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address</a:t>
            </a:r>
            <a:r>
              <a:rPr sz="25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shipping</a:t>
            </a:r>
            <a:r>
              <a:rPr sz="2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address.</a:t>
            </a:r>
            <a:endParaRPr sz="250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745"/>
              </a:spcBef>
            </a:pP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Card-Related</a:t>
            </a: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Features:</a:t>
            </a:r>
            <a:endParaRPr sz="3000">
              <a:latin typeface="Times New Roman"/>
              <a:cs typeface="Times New Roman"/>
            </a:endParaRPr>
          </a:p>
          <a:p>
            <a:pPr marL="268605" marR="5080" indent="952500">
              <a:lnSpc>
                <a:spcPts val="2940"/>
              </a:lnSpc>
              <a:spcBef>
                <a:spcPts val="315"/>
              </a:spcBef>
            </a:pP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Extract</a:t>
            </a:r>
            <a:r>
              <a:rPr sz="25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features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specific</a:t>
            </a:r>
            <a:r>
              <a:rPr sz="25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card,</a:t>
            </a:r>
            <a:r>
              <a:rPr sz="25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such</a:t>
            </a:r>
            <a:r>
              <a:rPr sz="2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2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age</a:t>
            </a:r>
            <a:r>
              <a:rPr sz="2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card,</a:t>
            </a:r>
            <a:r>
              <a:rPr sz="2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credit</a:t>
            </a:r>
            <a:r>
              <a:rPr sz="25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limit, </a:t>
            </a:r>
            <a:r>
              <a:rPr sz="2500" spc="-6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imes New Roman"/>
                <a:cs typeface="Times New Roman"/>
              </a:rPr>
              <a:t>number</a:t>
            </a:r>
            <a:r>
              <a:rPr sz="25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previous</a:t>
            </a:r>
            <a:r>
              <a:rPr sz="2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fraudulent</a:t>
            </a:r>
            <a:r>
              <a:rPr sz="25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transactions</a:t>
            </a:r>
            <a:r>
              <a:rPr sz="25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associated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2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dirty="0">
                <a:solidFill>
                  <a:srgbClr val="FFFFFF"/>
                </a:solidFill>
                <a:latin typeface="Times New Roman"/>
                <a:cs typeface="Times New Roman"/>
              </a:rPr>
              <a:t>card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3000">
              <a:latin typeface="Times New Roman"/>
              <a:cs typeface="Times New Roman"/>
            </a:endParaRPr>
          </a:p>
          <a:p>
            <a:pPr marL="20320">
              <a:lnSpc>
                <a:spcPct val="100000"/>
              </a:lnSpc>
              <a:spcBef>
                <a:spcPts val="70"/>
              </a:spcBef>
            </a:pP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Fraud</a:t>
            </a:r>
            <a:r>
              <a:rPr sz="30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Flags:</a:t>
            </a:r>
            <a:endParaRPr sz="3000">
              <a:latin typeface="Times New Roman"/>
              <a:cs typeface="Times New Roman"/>
            </a:endParaRPr>
          </a:p>
          <a:p>
            <a:pPr marL="12700" marR="247650" indent="1269365">
              <a:lnSpc>
                <a:spcPts val="2560"/>
              </a:lnSpc>
              <a:spcBef>
                <a:spcPts val="1330"/>
              </a:spcBef>
            </a:pP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Use</a:t>
            </a:r>
            <a:r>
              <a:rPr sz="2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external</a:t>
            </a:r>
            <a:r>
              <a:rPr sz="25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fraud</a:t>
            </a:r>
            <a:r>
              <a:rPr sz="25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flags</a:t>
            </a:r>
            <a:r>
              <a:rPr sz="25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indicators</a:t>
            </a:r>
            <a:r>
              <a:rPr sz="25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if</a:t>
            </a:r>
            <a:r>
              <a:rPr sz="2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available,</a:t>
            </a:r>
            <a:r>
              <a:rPr sz="25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such</a:t>
            </a:r>
            <a:r>
              <a:rPr sz="2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2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indicators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from </a:t>
            </a:r>
            <a:r>
              <a:rPr sz="2500" spc="-6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third-party</a:t>
            </a:r>
            <a:r>
              <a:rPr sz="25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fraud</a:t>
            </a:r>
            <a:r>
              <a:rPr sz="25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detection</a:t>
            </a:r>
            <a:r>
              <a:rPr sz="25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systems</a:t>
            </a:r>
            <a:r>
              <a:rPr sz="25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5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card</a:t>
            </a:r>
            <a:r>
              <a:rPr sz="25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associations</a:t>
            </a:r>
            <a:r>
              <a:rPr sz="25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(e.g.,</a:t>
            </a:r>
            <a:r>
              <a:rPr sz="25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40" dirty="0">
                <a:solidFill>
                  <a:srgbClr val="FFFFFF"/>
                </a:solidFill>
                <a:latin typeface="Times New Roman"/>
                <a:cs typeface="Times New Roman"/>
              </a:rPr>
              <a:t>Visa</a:t>
            </a:r>
            <a:r>
              <a:rPr sz="2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MasterCard).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99091" y="6688023"/>
            <a:ext cx="211391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2"/>
              </a:rPr>
              <a:t>This Photo</a:t>
            </a:r>
            <a:r>
              <a:rPr sz="700" spc="5" dirty="0">
                <a:solidFill>
                  <a:srgbClr val="FFFFFF"/>
                </a:solidFill>
                <a:latin typeface="Calibri Light"/>
                <a:cs typeface="Calibri Light"/>
                <a:hlinkClick r:id="rId2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by</a:t>
            </a:r>
            <a:r>
              <a:rPr sz="7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Unknown</a:t>
            </a:r>
            <a:r>
              <a:rPr sz="7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author is</a:t>
            </a:r>
            <a:r>
              <a:rPr sz="7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licensed</a:t>
            </a:r>
            <a:r>
              <a:rPr sz="7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under</a:t>
            </a:r>
            <a:r>
              <a:rPr sz="7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3"/>
              </a:rPr>
              <a:t>CC</a:t>
            </a:r>
            <a:r>
              <a:rPr sz="70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3"/>
              </a:rPr>
              <a:t> </a:t>
            </a: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3"/>
              </a:rPr>
              <a:t>BY-SA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.</a:t>
            </a:r>
            <a:endParaRPr sz="7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8319" y="467359"/>
            <a:ext cx="809370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97960" algn="l"/>
              </a:tabLst>
            </a:pPr>
            <a:r>
              <a:rPr sz="5400" spc="-110" dirty="0">
                <a:solidFill>
                  <a:srgbClr val="000000"/>
                </a:solidFill>
              </a:rPr>
              <a:t>PROBLEM	</a:t>
            </a:r>
            <a:r>
              <a:rPr sz="5400" spc="-200" dirty="0">
                <a:solidFill>
                  <a:srgbClr val="000000"/>
                </a:solidFill>
              </a:rPr>
              <a:t>STATEMENT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846836" y="1870989"/>
            <a:ext cx="10450195" cy="3574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 marR="341630" indent="972185">
              <a:lnSpc>
                <a:spcPct val="122900"/>
              </a:lnSpc>
              <a:spcBef>
                <a:spcPts val="100"/>
              </a:spcBef>
              <a:tabLst>
                <a:tab pos="2456815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dirty="0">
                <a:latin typeface="Times New Roman"/>
                <a:cs typeface="Times New Roman"/>
              </a:rPr>
              <a:t>problem </a:t>
            </a:r>
            <a:r>
              <a:rPr sz="2800" spc="-5" dirty="0">
                <a:latin typeface="Times New Roman"/>
                <a:cs typeface="Times New Roman"/>
              </a:rPr>
              <a:t>is to develop a </a:t>
            </a:r>
            <a:r>
              <a:rPr sz="2800" spc="-10" dirty="0">
                <a:latin typeface="Times New Roman"/>
                <a:cs typeface="Times New Roman"/>
              </a:rPr>
              <a:t>machine </a:t>
            </a:r>
            <a:r>
              <a:rPr sz="2800" dirty="0">
                <a:latin typeface="Times New Roman"/>
                <a:cs typeface="Times New Roman"/>
              </a:rPr>
              <a:t>learning-based system for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real-time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credit	</a:t>
            </a:r>
            <a:r>
              <a:rPr sz="2800" spc="-10" dirty="0">
                <a:latin typeface="Times New Roman"/>
                <a:cs typeface="Times New Roman"/>
              </a:rPr>
              <a:t>card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fraud detection.</a:t>
            </a:r>
            <a:endParaRPr sz="2800">
              <a:latin typeface="Times New Roman"/>
              <a:cs typeface="Times New Roman"/>
            </a:endParaRPr>
          </a:p>
          <a:p>
            <a:pPr marL="1162050">
              <a:lnSpc>
                <a:spcPts val="3110"/>
              </a:lnSpc>
              <a:spcBef>
                <a:spcPts val="770"/>
              </a:spcBef>
            </a:pP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goal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ts val="2860"/>
              </a:lnSpc>
              <a:spcBef>
                <a:spcPts val="259"/>
              </a:spcBef>
              <a:tabLst>
                <a:tab pos="881380" algn="l"/>
                <a:tab pos="1282065" algn="l"/>
                <a:tab pos="2693035" algn="l"/>
                <a:tab pos="3670300" algn="l"/>
                <a:tab pos="4518025" algn="l"/>
                <a:tab pos="7524750" algn="l"/>
                <a:tab pos="9430385" algn="l"/>
              </a:tabLst>
            </a:pPr>
            <a:r>
              <a:rPr sz="2800" spc="-5" dirty="0">
                <a:latin typeface="Times New Roman"/>
                <a:cs typeface="Times New Roman"/>
              </a:rPr>
              <a:t>cre</a:t>
            </a:r>
            <a:r>
              <a:rPr sz="2800" spc="-2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te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l</a:t>
            </a:r>
            <a:r>
              <a:rPr sz="2800" dirty="0">
                <a:latin typeface="Times New Roman"/>
                <a:cs typeface="Times New Roman"/>
              </a:rPr>
              <a:t>u</a:t>
            </a:r>
            <a:r>
              <a:rPr sz="2800" spc="-5" dirty="0">
                <a:latin typeface="Times New Roman"/>
                <a:cs typeface="Times New Roman"/>
              </a:rPr>
              <a:t>ti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t</a:t>
            </a:r>
            <a:r>
              <a:rPr sz="2800" spc="5" dirty="0">
                <a:latin typeface="Times New Roman"/>
                <a:cs typeface="Times New Roman"/>
              </a:rPr>
              <a:t>h</a:t>
            </a:r>
            <a:r>
              <a:rPr sz="2800" spc="-5" dirty="0">
                <a:latin typeface="Times New Roman"/>
                <a:cs typeface="Times New Roman"/>
              </a:rPr>
              <a:t>at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5" dirty="0">
                <a:latin typeface="Times New Roman"/>
                <a:cs typeface="Times New Roman"/>
              </a:rPr>
              <a:t>ca</a:t>
            </a:r>
            <a:r>
              <a:rPr sz="2800" spc="-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20" dirty="0">
                <a:latin typeface="Times New Roman"/>
                <a:cs typeface="Times New Roman"/>
              </a:rPr>
              <a:t>c</a:t>
            </a:r>
            <a:r>
              <a:rPr sz="2800" spc="-5" dirty="0">
                <a:latin typeface="Times New Roman"/>
                <a:cs typeface="Times New Roman"/>
              </a:rPr>
              <a:t>curately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d</a:t>
            </a:r>
            <a:r>
              <a:rPr sz="2800" spc="-5" dirty="0">
                <a:latin typeface="Times New Roman"/>
                <a:cs typeface="Times New Roman"/>
              </a:rPr>
              <a:t>enti</a:t>
            </a:r>
            <a:r>
              <a:rPr sz="2800" dirty="0">
                <a:latin typeface="Times New Roman"/>
                <a:cs typeface="Times New Roman"/>
              </a:rPr>
              <a:t>f</a:t>
            </a:r>
            <a:r>
              <a:rPr sz="2800" spc="-5" dirty="0">
                <a:latin typeface="Times New Roman"/>
                <a:cs typeface="Times New Roman"/>
              </a:rPr>
              <a:t>y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dirty="0">
                <a:latin typeface="Times New Roman"/>
                <a:cs typeface="Times New Roman"/>
              </a:rPr>
              <a:t>r</a:t>
            </a:r>
            <a:r>
              <a:rPr sz="2800" spc="-5" dirty="0">
                <a:latin typeface="Times New Roman"/>
                <a:cs typeface="Times New Roman"/>
              </a:rPr>
              <a:t>aud</a:t>
            </a:r>
            <a:r>
              <a:rPr sz="2800" dirty="0">
                <a:latin typeface="Times New Roman"/>
                <a:cs typeface="Times New Roman"/>
              </a:rPr>
              <a:t>u</a:t>
            </a:r>
            <a:r>
              <a:rPr sz="2800" spc="-5" dirty="0">
                <a:latin typeface="Times New Roman"/>
                <a:cs typeface="Times New Roman"/>
              </a:rPr>
              <a:t>lent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tran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spc="-5" dirty="0">
                <a:latin typeface="Times New Roman"/>
                <a:cs typeface="Times New Roman"/>
              </a:rPr>
              <a:t>ac  tions	while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minimizing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false positives.</a:t>
            </a:r>
            <a:endParaRPr sz="2800">
              <a:latin typeface="Times New Roman"/>
              <a:cs typeface="Times New Roman"/>
            </a:endParaRPr>
          </a:p>
          <a:p>
            <a:pPr marL="12700" marR="806450" indent="1149350">
              <a:lnSpc>
                <a:spcPct val="85000"/>
              </a:lnSpc>
              <a:spcBef>
                <a:spcPts val="1255"/>
              </a:spcBef>
              <a:tabLst>
                <a:tab pos="2933065" algn="l"/>
                <a:tab pos="5741670" algn="l"/>
                <a:tab pos="8001000" algn="l"/>
                <a:tab pos="8455025" algn="l"/>
                <a:tab pos="9477375" algn="l"/>
              </a:tabLst>
            </a:pPr>
            <a:r>
              <a:rPr sz="2800" spc="-5" dirty="0">
                <a:latin typeface="Times New Roman"/>
                <a:cs typeface="Times New Roman"/>
              </a:rPr>
              <a:t>This </a:t>
            </a:r>
            <a:r>
              <a:rPr sz="2800" dirty="0">
                <a:latin typeface="Times New Roman"/>
                <a:cs typeface="Times New Roman"/>
              </a:rPr>
              <a:t>project involves </a:t>
            </a:r>
            <a:r>
              <a:rPr sz="2800" spc="-5" dirty="0">
                <a:latin typeface="Times New Roman"/>
                <a:cs typeface="Times New Roman"/>
              </a:rPr>
              <a:t>data </a:t>
            </a:r>
            <a:r>
              <a:rPr sz="2800" dirty="0">
                <a:latin typeface="Times New Roman"/>
                <a:cs typeface="Times New Roman"/>
              </a:rPr>
              <a:t>preprocessing, </a:t>
            </a:r>
            <a:r>
              <a:rPr sz="2800" spc="-5" dirty="0">
                <a:latin typeface="Times New Roman"/>
                <a:cs typeface="Times New Roman"/>
              </a:rPr>
              <a:t>feature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eng</a:t>
            </a:r>
            <a:r>
              <a:rPr sz="2800" dirty="0">
                <a:latin typeface="Times New Roman"/>
                <a:cs typeface="Times New Roman"/>
              </a:rPr>
              <a:t>i</a:t>
            </a:r>
            <a:r>
              <a:rPr sz="2800" spc="-5" dirty="0">
                <a:latin typeface="Times New Roman"/>
                <a:cs typeface="Times New Roman"/>
              </a:rPr>
              <a:t>neeri</a:t>
            </a:r>
            <a:r>
              <a:rPr sz="2800" dirty="0">
                <a:latin typeface="Times New Roman"/>
                <a:cs typeface="Times New Roman"/>
              </a:rPr>
              <a:t>n</a:t>
            </a:r>
            <a:r>
              <a:rPr sz="2800" spc="-5" dirty="0">
                <a:latin typeface="Times New Roman"/>
                <a:cs typeface="Times New Roman"/>
              </a:rPr>
              <a:t>g, </a:t>
            </a:r>
            <a:r>
              <a:rPr sz="2800" spc="-20" dirty="0">
                <a:latin typeface="Times New Roman"/>
                <a:cs typeface="Times New Roman"/>
              </a:rPr>
              <a:t>m</a:t>
            </a:r>
            <a:r>
              <a:rPr sz="2800" spc="-5" dirty="0">
                <a:latin typeface="Times New Roman"/>
                <a:cs typeface="Times New Roman"/>
              </a:rPr>
              <a:t>o</a:t>
            </a:r>
            <a:r>
              <a:rPr sz="2800" dirty="0">
                <a:latin typeface="Times New Roman"/>
                <a:cs typeface="Times New Roman"/>
              </a:rPr>
              <a:t>d</a:t>
            </a:r>
            <a:r>
              <a:rPr sz="2800" spc="-5" dirty="0">
                <a:latin typeface="Times New Roman"/>
                <a:cs typeface="Times New Roman"/>
              </a:rPr>
              <a:t>el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sele</a:t>
            </a:r>
            <a:r>
              <a:rPr sz="2800" spc="-15" dirty="0">
                <a:latin typeface="Times New Roman"/>
                <a:cs typeface="Times New Roman"/>
              </a:rPr>
              <a:t>c</a:t>
            </a:r>
            <a:r>
              <a:rPr sz="2800" spc="-5" dirty="0">
                <a:latin typeface="Times New Roman"/>
                <a:cs typeface="Times New Roman"/>
              </a:rPr>
              <a:t>ti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n,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trai</a:t>
            </a:r>
            <a:r>
              <a:rPr sz="2800" dirty="0">
                <a:latin typeface="Times New Roman"/>
                <a:cs typeface="Times New Roman"/>
              </a:rPr>
              <a:t>n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n</a:t>
            </a:r>
            <a:r>
              <a:rPr sz="2800" spc="-5" dirty="0">
                <a:latin typeface="Times New Roman"/>
                <a:cs typeface="Times New Roman"/>
              </a:rPr>
              <a:t>g,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evaluati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cre</a:t>
            </a:r>
            <a:r>
              <a:rPr sz="2800" spc="-2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te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Times New Roman"/>
                <a:cs typeface="Times New Roman"/>
              </a:rPr>
              <a:t>a  robust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fraud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detection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systems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83140" y="6658355"/>
            <a:ext cx="2308860" cy="200025"/>
          </a:xfrm>
          <a:custGeom>
            <a:avLst/>
            <a:gdLst/>
            <a:ahLst/>
            <a:cxnLst/>
            <a:rect l="l" t="t" r="r" b="b"/>
            <a:pathLst>
              <a:path w="2308859" h="200025">
                <a:moveTo>
                  <a:pt x="2308859" y="0"/>
                </a:moveTo>
                <a:lnTo>
                  <a:pt x="0" y="0"/>
                </a:lnTo>
                <a:lnTo>
                  <a:pt x="0" y="199643"/>
                </a:lnTo>
                <a:lnTo>
                  <a:pt x="2308859" y="199643"/>
                </a:lnTo>
                <a:lnTo>
                  <a:pt x="2308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87788" y="6688023"/>
            <a:ext cx="212788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3"/>
              </a:rPr>
              <a:t>This Photo</a:t>
            </a:r>
            <a:r>
              <a:rPr sz="700" spc="5" dirty="0">
                <a:solidFill>
                  <a:srgbClr val="FFFFFF"/>
                </a:solidFill>
                <a:latin typeface="Calibri Light"/>
                <a:cs typeface="Calibri Light"/>
                <a:hlinkClick r:id="rId3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by</a:t>
            </a:r>
            <a:r>
              <a:rPr sz="7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Unknown</a:t>
            </a:r>
            <a:r>
              <a:rPr sz="7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author is licensed</a:t>
            </a:r>
            <a:r>
              <a:rPr sz="700" spc="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under</a:t>
            </a:r>
            <a:r>
              <a:rPr sz="7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4"/>
              </a:rPr>
              <a:t>CC</a:t>
            </a:r>
            <a:r>
              <a:rPr sz="70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4"/>
              </a:rPr>
              <a:t> </a:t>
            </a: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4"/>
              </a:rPr>
              <a:t>BY-NC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.</a:t>
            </a:r>
            <a:endParaRPr sz="7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Behavioral</a:t>
            </a:r>
            <a:r>
              <a:rPr spc="-25" dirty="0"/>
              <a:t> </a:t>
            </a:r>
            <a:r>
              <a:rPr spc="-5" dirty="0"/>
              <a:t>Biometrics: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268605" marR="417195" indent="952500">
              <a:lnSpc>
                <a:spcPct val="75200"/>
              </a:lnSpc>
              <a:spcBef>
                <a:spcPts val="840"/>
              </a:spcBef>
            </a:pPr>
            <a:r>
              <a:rPr spc="-5" dirty="0"/>
              <a:t>Incorporate</a:t>
            </a:r>
            <a:r>
              <a:rPr spc="60" dirty="0"/>
              <a:t> </a:t>
            </a:r>
            <a:r>
              <a:rPr spc="-5" dirty="0"/>
              <a:t>behavioral</a:t>
            </a:r>
            <a:r>
              <a:rPr spc="45" dirty="0"/>
              <a:t> </a:t>
            </a:r>
            <a:r>
              <a:rPr spc="-5" dirty="0"/>
              <a:t>biometric</a:t>
            </a:r>
            <a:r>
              <a:rPr spc="60" dirty="0"/>
              <a:t> </a:t>
            </a:r>
            <a:r>
              <a:rPr spc="-5" dirty="0"/>
              <a:t>features,</a:t>
            </a:r>
            <a:r>
              <a:rPr spc="55" dirty="0"/>
              <a:t> </a:t>
            </a:r>
            <a:r>
              <a:rPr spc="-5" dirty="0"/>
              <a:t>such</a:t>
            </a:r>
            <a:r>
              <a:rPr spc="10" dirty="0"/>
              <a:t> </a:t>
            </a:r>
            <a:r>
              <a:rPr spc="-5" dirty="0"/>
              <a:t>as</a:t>
            </a:r>
            <a:r>
              <a:rPr spc="15" dirty="0"/>
              <a:t> </a:t>
            </a:r>
            <a:r>
              <a:rPr spc="-5" dirty="0"/>
              <a:t>typing</a:t>
            </a:r>
            <a:r>
              <a:rPr spc="25" dirty="0"/>
              <a:t> </a:t>
            </a:r>
            <a:r>
              <a:rPr spc="-5" dirty="0"/>
              <a:t>speed,</a:t>
            </a:r>
            <a:r>
              <a:rPr spc="20" dirty="0"/>
              <a:t> </a:t>
            </a:r>
            <a:r>
              <a:rPr spc="-5" dirty="0"/>
              <a:t>click </a:t>
            </a:r>
            <a:r>
              <a:rPr spc="-610" dirty="0"/>
              <a:t> </a:t>
            </a:r>
            <a:r>
              <a:rPr spc="-5" dirty="0"/>
              <a:t>patterns,</a:t>
            </a:r>
            <a:r>
              <a:rPr spc="55" dirty="0"/>
              <a:t> </a:t>
            </a:r>
            <a:r>
              <a:rPr spc="-5" dirty="0"/>
              <a:t>or</a:t>
            </a:r>
            <a:r>
              <a:rPr spc="15" dirty="0"/>
              <a:t> </a:t>
            </a:r>
            <a:r>
              <a:rPr spc="-5" dirty="0"/>
              <a:t>device</a:t>
            </a:r>
            <a:r>
              <a:rPr spc="35" dirty="0"/>
              <a:t> </a:t>
            </a:r>
            <a:r>
              <a:rPr spc="-5" dirty="0"/>
              <a:t>attributes</a:t>
            </a:r>
            <a:r>
              <a:rPr spc="50" dirty="0"/>
              <a:t> </a:t>
            </a:r>
            <a:r>
              <a:rPr spc="-5" dirty="0"/>
              <a:t>if</a:t>
            </a:r>
            <a:r>
              <a:rPr spc="15" dirty="0"/>
              <a:t> </a:t>
            </a:r>
            <a:r>
              <a:rPr spc="-5" dirty="0"/>
              <a:t>available</a:t>
            </a:r>
            <a:r>
              <a:rPr spc="50" dirty="0"/>
              <a:t> </a:t>
            </a:r>
            <a:r>
              <a:rPr spc="-5" dirty="0"/>
              <a:t>for</a:t>
            </a:r>
            <a:r>
              <a:rPr spc="25" dirty="0"/>
              <a:t> </a:t>
            </a:r>
            <a:r>
              <a:rPr spc="-5" dirty="0"/>
              <a:t>online</a:t>
            </a:r>
            <a:r>
              <a:rPr spc="30" dirty="0"/>
              <a:t> </a:t>
            </a:r>
            <a:r>
              <a:rPr spc="-5" dirty="0"/>
              <a:t>transactions.</a:t>
            </a:r>
          </a:p>
          <a:p>
            <a:pPr marL="201295">
              <a:lnSpc>
                <a:spcPts val="3535"/>
              </a:lnSpc>
              <a:spcBef>
                <a:spcPts val="385"/>
              </a:spcBef>
            </a:pPr>
            <a:r>
              <a:rPr sz="3000" b="1" spc="-275" dirty="0">
                <a:latin typeface="Times New Roman"/>
                <a:cs typeface="Times New Roman"/>
              </a:rPr>
              <a:t>T</a:t>
            </a:r>
            <a:r>
              <a:rPr sz="3000" b="1" dirty="0">
                <a:latin typeface="Times New Roman"/>
                <a:cs typeface="Times New Roman"/>
              </a:rPr>
              <a:t>ext</a:t>
            </a:r>
            <a:r>
              <a:rPr sz="3000" b="1" spc="-165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Analysis (NLP):</a:t>
            </a:r>
            <a:endParaRPr sz="3000">
              <a:latin typeface="Times New Roman"/>
              <a:cs typeface="Times New Roman"/>
            </a:endParaRPr>
          </a:p>
          <a:p>
            <a:pPr marL="1044575">
              <a:lnSpc>
                <a:spcPts val="2555"/>
              </a:lnSpc>
            </a:pPr>
            <a:r>
              <a:rPr spc="-5" dirty="0"/>
              <a:t>Analyze</a:t>
            </a:r>
            <a:r>
              <a:rPr spc="30" dirty="0"/>
              <a:t> </a:t>
            </a:r>
            <a:r>
              <a:rPr spc="-5" dirty="0"/>
              <a:t>text</a:t>
            </a:r>
            <a:r>
              <a:rPr spc="30" dirty="0"/>
              <a:t> </a:t>
            </a:r>
            <a:r>
              <a:rPr spc="-5" dirty="0"/>
              <a:t>descriptions</a:t>
            </a:r>
            <a:r>
              <a:rPr spc="60" dirty="0"/>
              <a:t> </a:t>
            </a:r>
            <a:r>
              <a:rPr spc="-5" dirty="0"/>
              <a:t>associated</a:t>
            </a:r>
            <a:r>
              <a:rPr spc="55" dirty="0"/>
              <a:t> </a:t>
            </a:r>
            <a:r>
              <a:rPr spc="-5" dirty="0"/>
              <a:t>with</a:t>
            </a:r>
            <a:r>
              <a:rPr spc="20" dirty="0"/>
              <a:t> </a:t>
            </a:r>
            <a:r>
              <a:rPr spc="-5" dirty="0"/>
              <a:t>transactions,</a:t>
            </a:r>
            <a:r>
              <a:rPr spc="65" dirty="0"/>
              <a:t> </a:t>
            </a:r>
            <a:r>
              <a:rPr spc="-5" dirty="0"/>
              <a:t>such</a:t>
            </a:r>
            <a:r>
              <a:rPr spc="10" dirty="0"/>
              <a:t> </a:t>
            </a:r>
            <a:r>
              <a:rPr spc="-5" dirty="0"/>
              <a:t>as</a:t>
            </a:r>
            <a:r>
              <a:rPr spc="15" dirty="0"/>
              <a:t> </a:t>
            </a:r>
            <a:r>
              <a:rPr spc="-5" dirty="0"/>
              <a:t>transaction</a:t>
            </a:r>
          </a:p>
          <a:p>
            <a:pPr marL="268605" marR="18415">
              <a:lnSpc>
                <a:spcPct val="75200"/>
              </a:lnSpc>
              <a:spcBef>
                <a:spcPts val="370"/>
              </a:spcBef>
            </a:pPr>
            <a:r>
              <a:rPr spc="-5" dirty="0"/>
              <a:t>comments</a:t>
            </a:r>
            <a:r>
              <a:rPr spc="70" dirty="0"/>
              <a:t> </a:t>
            </a:r>
            <a:r>
              <a:rPr spc="-5" dirty="0"/>
              <a:t>or</a:t>
            </a:r>
            <a:r>
              <a:rPr spc="20" dirty="0"/>
              <a:t> </a:t>
            </a:r>
            <a:r>
              <a:rPr spc="-5" dirty="0"/>
              <a:t>merchant</a:t>
            </a:r>
            <a:r>
              <a:rPr spc="70" dirty="0"/>
              <a:t> </a:t>
            </a:r>
            <a:r>
              <a:rPr spc="-5" dirty="0"/>
              <a:t>descriptions,</a:t>
            </a:r>
            <a:r>
              <a:rPr spc="55" dirty="0"/>
              <a:t> </a:t>
            </a:r>
            <a:r>
              <a:rPr spc="-5" dirty="0"/>
              <a:t>to</a:t>
            </a:r>
            <a:r>
              <a:rPr spc="25" dirty="0"/>
              <a:t> </a:t>
            </a:r>
            <a:r>
              <a:rPr spc="-5" dirty="0"/>
              <a:t>extract</a:t>
            </a:r>
            <a:r>
              <a:rPr spc="60" dirty="0"/>
              <a:t> </a:t>
            </a:r>
            <a:r>
              <a:rPr spc="-5" dirty="0"/>
              <a:t>keywords</a:t>
            </a:r>
            <a:r>
              <a:rPr spc="40" dirty="0"/>
              <a:t> </a:t>
            </a:r>
            <a:r>
              <a:rPr spc="-5" dirty="0"/>
              <a:t>or</a:t>
            </a:r>
            <a:r>
              <a:rPr spc="20" dirty="0"/>
              <a:t> </a:t>
            </a:r>
            <a:r>
              <a:rPr spc="-5" dirty="0"/>
              <a:t>sentiments</a:t>
            </a:r>
            <a:r>
              <a:rPr spc="70" dirty="0"/>
              <a:t> </a:t>
            </a:r>
            <a:r>
              <a:rPr spc="-5" dirty="0"/>
              <a:t>that</a:t>
            </a:r>
            <a:r>
              <a:rPr spc="40" dirty="0"/>
              <a:t> </a:t>
            </a:r>
            <a:r>
              <a:rPr spc="-10" dirty="0"/>
              <a:t>may </a:t>
            </a:r>
            <a:r>
              <a:rPr spc="-610" dirty="0"/>
              <a:t> </a:t>
            </a:r>
            <a:r>
              <a:rPr spc="-5" dirty="0"/>
              <a:t>signal</a:t>
            </a:r>
            <a:r>
              <a:rPr spc="20" dirty="0"/>
              <a:t> </a:t>
            </a:r>
            <a:r>
              <a:rPr spc="-5" dirty="0"/>
              <a:t>fraud.</a:t>
            </a:r>
          </a:p>
          <a:p>
            <a:pPr marL="207645">
              <a:lnSpc>
                <a:spcPts val="3529"/>
              </a:lnSpc>
              <a:spcBef>
                <a:spcPts val="390"/>
              </a:spcBef>
            </a:pPr>
            <a:r>
              <a:rPr sz="3000" b="1" spc="-5" dirty="0">
                <a:latin typeface="Times New Roman"/>
                <a:cs typeface="Times New Roman"/>
              </a:rPr>
              <a:t>Graph</a:t>
            </a:r>
            <a:r>
              <a:rPr sz="3000" b="1" spc="-25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Features:</a:t>
            </a:r>
            <a:endParaRPr sz="3000">
              <a:latin typeface="Times New Roman"/>
              <a:cs typeface="Times New Roman"/>
            </a:endParaRPr>
          </a:p>
          <a:p>
            <a:pPr marL="268605" marR="716280" indent="556260">
              <a:lnSpc>
                <a:spcPct val="74800"/>
              </a:lnSpc>
              <a:spcBef>
                <a:spcPts val="685"/>
              </a:spcBef>
            </a:pPr>
            <a:r>
              <a:rPr spc="-5" dirty="0"/>
              <a:t>Create</a:t>
            </a:r>
            <a:r>
              <a:rPr spc="20" dirty="0"/>
              <a:t> </a:t>
            </a:r>
            <a:r>
              <a:rPr spc="-5" dirty="0"/>
              <a:t>graph-based</a:t>
            </a:r>
            <a:r>
              <a:rPr spc="50" dirty="0"/>
              <a:t> </a:t>
            </a:r>
            <a:r>
              <a:rPr spc="-5" dirty="0"/>
              <a:t>features</a:t>
            </a:r>
            <a:r>
              <a:rPr spc="55" dirty="0"/>
              <a:t> </a:t>
            </a:r>
            <a:r>
              <a:rPr spc="-5" dirty="0"/>
              <a:t>to</a:t>
            </a:r>
            <a:r>
              <a:rPr dirty="0"/>
              <a:t> </a:t>
            </a:r>
            <a:r>
              <a:rPr spc="-5" dirty="0"/>
              <a:t>represent</a:t>
            </a:r>
            <a:r>
              <a:rPr spc="55" dirty="0"/>
              <a:t> </a:t>
            </a:r>
            <a:r>
              <a:rPr spc="-5" dirty="0"/>
              <a:t>transaction</a:t>
            </a:r>
            <a:r>
              <a:rPr spc="60" dirty="0"/>
              <a:t> </a:t>
            </a:r>
            <a:r>
              <a:rPr spc="-5" dirty="0"/>
              <a:t>networks,</a:t>
            </a:r>
            <a:r>
              <a:rPr spc="30" dirty="0"/>
              <a:t> </a:t>
            </a:r>
            <a:r>
              <a:rPr spc="-5" dirty="0"/>
              <a:t>such</a:t>
            </a:r>
            <a:r>
              <a:rPr spc="10" dirty="0"/>
              <a:t> </a:t>
            </a:r>
            <a:r>
              <a:rPr spc="-5" dirty="0"/>
              <a:t>as </a:t>
            </a:r>
            <a:r>
              <a:rPr spc="-610" dirty="0"/>
              <a:t> </a:t>
            </a:r>
            <a:r>
              <a:rPr spc="-5" dirty="0"/>
              <a:t>features</a:t>
            </a:r>
            <a:r>
              <a:rPr spc="60" dirty="0"/>
              <a:t> </a:t>
            </a:r>
            <a:r>
              <a:rPr spc="-5" dirty="0"/>
              <a:t>based</a:t>
            </a:r>
            <a:r>
              <a:rPr spc="30" dirty="0"/>
              <a:t> </a:t>
            </a:r>
            <a:r>
              <a:rPr spc="-5" dirty="0"/>
              <a:t>on</a:t>
            </a:r>
            <a:r>
              <a:rPr dirty="0"/>
              <a:t> </a:t>
            </a:r>
            <a:r>
              <a:rPr spc="-5" dirty="0"/>
              <a:t>graph</a:t>
            </a:r>
            <a:r>
              <a:rPr spc="20" dirty="0"/>
              <a:t> </a:t>
            </a:r>
            <a:r>
              <a:rPr spc="-20" dirty="0"/>
              <a:t>centrality,</a:t>
            </a:r>
            <a:r>
              <a:rPr spc="65" dirty="0"/>
              <a:t> </a:t>
            </a:r>
            <a:r>
              <a:rPr spc="-5" dirty="0"/>
              <a:t>clustering,</a:t>
            </a:r>
            <a:r>
              <a:rPr spc="55" dirty="0"/>
              <a:t> </a:t>
            </a:r>
            <a:r>
              <a:rPr spc="-5" dirty="0"/>
              <a:t>or</a:t>
            </a:r>
            <a:r>
              <a:rPr spc="20" dirty="0"/>
              <a:t> </a:t>
            </a:r>
            <a:r>
              <a:rPr spc="-15" dirty="0"/>
              <a:t>connectivity.</a:t>
            </a:r>
          </a:p>
          <a:p>
            <a:pPr marL="268605">
              <a:lnSpc>
                <a:spcPts val="3290"/>
              </a:lnSpc>
            </a:pPr>
            <a:r>
              <a:rPr sz="3000" b="1" dirty="0">
                <a:latin typeface="Times New Roman"/>
                <a:cs typeface="Times New Roman"/>
              </a:rPr>
              <a:t>Customer</a:t>
            </a:r>
            <a:r>
              <a:rPr sz="3000" b="1" spc="-45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Behavior</a:t>
            </a:r>
            <a:r>
              <a:rPr sz="3000" b="1" spc="-210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Analysis:</a:t>
            </a:r>
            <a:endParaRPr sz="3000">
              <a:latin typeface="Times New Roman"/>
              <a:cs typeface="Times New Roman"/>
            </a:endParaRPr>
          </a:p>
          <a:p>
            <a:pPr marL="12700" marR="1049020" indent="715010">
              <a:lnSpc>
                <a:spcPct val="74800"/>
              </a:lnSpc>
              <a:spcBef>
                <a:spcPts val="1320"/>
              </a:spcBef>
            </a:pPr>
            <a:r>
              <a:rPr spc="-5" dirty="0"/>
              <a:t>Create</a:t>
            </a:r>
            <a:r>
              <a:rPr spc="30" dirty="0"/>
              <a:t> </a:t>
            </a:r>
            <a:r>
              <a:rPr spc="-5" dirty="0"/>
              <a:t>features</a:t>
            </a:r>
            <a:r>
              <a:rPr spc="45" dirty="0"/>
              <a:t> </a:t>
            </a:r>
            <a:r>
              <a:rPr spc="-5" dirty="0"/>
              <a:t>that</a:t>
            </a:r>
            <a:r>
              <a:rPr spc="25" dirty="0"/>
              <a:t> </a:t>
            </a:r>
            <a:r>
              <a:rPr spc="-5" dirty="0"/>
              <a:t>capture</a:t>
            </a:r>
            <a:r>
              <a:rPr spc="25" dirty="0"/>
              <a:t> </a:t>
            </a:r>
            <a:r>
              <a:rPr spc="-5" dirty="0"/>
              <a:t>customer</a:t>
            </a:r>
            <a:r>
              <a:rPr spc="55" dirty="0"/>
              <a:t> </a:t>
            </a:r>
            <a:r>
              <a:rPr spc="-15" dirty="0"/>
              <a:t>behavior,</a:t>
            </a:r>
            <a:r>
              <a:rPr spc="35" dirty="0"/>
              <a:t> </a:t>
            </a:r>
            <a:r>
              <a:rPr spc="-5" dirty="0"/>
              <a:t>like</a:t>
            </a:r>
            <a:r>
              <a:rPr spc="20" dirty="0"/>
              <a:t> </a:t>
            </a:r>
            <a:r>
              <a:rPr spc="-5" dirty="0"/>
              <a:t>spending</a:t>
            </a:r>
            <a:r>
              <a:rPr spc="20" dirty="0"/>
              <a:t> </a:t>
            </a:r>
            <a:r>
              <a:rPr spc="-5" dirty="0"/>
              <a:t>habits, </a:t>
            </a:r>
            <a:r>
              <a:rPr spc="-610" dirty="0"/>
              <a:t> </a:t>
            </a:r>
            <a:r>
              <a:rPr spc="-5" dirty="0"/>
              <a:t>transaction</a:t>
            </a:r>
            <a:r>
              <a:rPr spc="55" dirty="0"/>
              <a:t> </a:t>
            </a:r>
            <a:r>
              <a:rPr spc="-5" dirty="0"/>
              <a:t>patterns,</a:t>
            </a:r>
            <a:r>
              <a:rPr spc="30" dirty="0"/>
              <a:t> </a:t>
            </a:r>
            <a:r>
              <a:rPr spc="-5" dirty="0"/>
              <a:t>and</a:t>
            </a:r>
            <a:r>
              <a:rPr spc="15" dirty="0"/>
              <a:t> </a:t>
            </a:r>
            <a:r>
              <a:rPr spc="-5" dirty="0"/>
              <a:t>deviations</a:t>
            </a:r>
            <a:r>
              <a:rPr spc="35" dirty="0"/>
              <a:t> </a:t>
            </a:r>
            <a:r>
              <a:rPr spc="-5" dirty="0"/>
              <a:t>from</a:t>
            </a:r>
            <a:r>
              <a:rPr spc="15" dirty="0"/>
              <a:t> </a:t>
            </a:r>
            <a:r>
              <a:rPr spc="-5" dirty="0"/>
              <a:t>historical</a:t>
            </a:r>
            <a:r>
              <a:rPr spc="45" dirty="0"/>
              <a:t> </a:t>
            </a:r>
            <a:r>
              <a:rPr spc="-20" dirty="0"/>
              <a:t>behavior.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5552" y="736549"/>
            <a:ext cx="993330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b="0" spc="-125" dirty="0">
                <a:latin typeface="Times New Roman"/>
                <a:cs typeface="Times New Roman"/>
              </a:rPr>
              <a:t>M</a:t>
            </a:r>
            <a:r>
              <a:rPr sz="4900" b="0" spc="-120" dirty="0">
                <a:latin typeface="Times New Roman"/>
                <a:cs typeface="Times New Roman"/>
              </a:rPr>
              <a:t>A</a:t>
            </a:r>
            <a:r>
              <a:rPr sz="4900" b="0" spc="-130" dirty="0">
                <a:latin typeface="Times New Roman"/>
                <a:cs typeface="Times New Roman"/>
              </a:rPr>
              <a:t>C</a:t>
            </a:r>
            <a:r>
              <a:rPr sz="4900" b="0" spc="-120" dirty="0">
                <a:latin typeface="Times New Roman"/>
                <a:cs typeface="Times New Roman"/>
              </a:rPr>
              <a:t>H</a:t>
            </a:r>
            <a:r>
              <a:rPr sz="4900" b="0" spc="-125" dirty="0">
                <a:latin typeface="Times New Roman"/>
                <a:cs typeface="Times New Roman"/>
              </a:rPr>
              <a:t>I</a:t>
            </a:r>
            <a:r>
              <a:rPr sz="4900" b="0" spc="-120" dirty="0">
                <a:latin typeface="Times New Roman"/>
                <a:cs typeface="Times New Roman"/>
              </a:rPr>
              <a:t>N</a:t>
            </a:r>
            <a:r>
              <a:rPr sz="4900" b="0" spc="-5" dirty="0">
                <a:latin typeface="Times New Roman"/>
                <a:cs typeface="Times New Roman"/>
              </a:rPr>
              <a:t>E</a:t>
            </a:r>
            <a:r>
              <a:rPr sz="4900" b="0" spc="-240" dirty="0">
                <a:latin typeface="Times New Roman"/>
                <a:cs typeface="Times New Roman"/>
              </a:rPr>
              <a:t> </a:t>
            </a:r>
            <a:r>
              <a:rPr sz="4900" b="0" spc="-135" dirty="0">
                <a:latin typeface="Times New Roman"/>
                <a:cs typeface="Times New Roman"/>
              </a:rPr>
              <a:t>LE</a:t>
            </a:r>
            <a:r>
              <a:rPr sz="4900" b="0" spc="-120" dirty="0">
                <a:latin typeface="Times New Roman"/>
                <a:cs typeface="Times New Roman"/>
              </a:rPr>
              <a:t>A</a:t>
            </a:r>
            <a:r>
              <a:rPr sz="4900" b="0" spc="-130" dirty="0">
                <a:latin typeface="Times New Roman"/>
                <a:cs typeface="Times New Roman"/>
              </a:rPr>
              <a:t>R</a:t>
            </a:r>
            <a:r>
              <a:rPr sz="4900" b="0" spc="-125" dirty="0">
                <a:latin typeface="Times New Roman"/>
                <a:cs typeface="Times New Roman"/>
              </a:rPr>
              <a:t>I</a:t>
            </a:r>
            <a:r>
              <a:rPr sz="4900" b="0" spc="-120" dirty="0">
                <a:latin typeface="Times New Roman"/>
                <a:cs typeface="Times New Roman"/>
              </a:rPr>
              <a:t>N</a:t>
            </a:r>
            <a:r>
              <a:rPr sz="4900" b="0" spc="-125" dirty="0">
                <a:latin typeface="Times New Roman"/>
                <a:cs typeface="Times New Roman"/>
              </a:rPr>
              <a:t>I</a:t>
            </a:r>
            <a:r>
              <a:rPr sz="4900" b="0" spc="-120" dirty="0">
                <a:latin typeface="Times New Roman"/>
                <a:cs typeface="Times New Roman"/>
              </a:rPr>
              <a:t>N</a:t>
            </a:r>
            <a:r>
              <a:rPr sz="4900" b="0" spc="-5" dirty="0">
                <a:latin typeface="Times New Roman"/>
                <a:cs typeface="Times New Roman"/>
              </a:rPr>
              <a:t>G</a:t>
            </a:r>
            <a:r>
              <a:rPr sz="4900" b="0" spc="-509" dirty="0">
                <a:latin typeface="Times New Roman"/>
                <a:cs typeface="Times New Roman"/>
              </a:rPr>
              <a:t> </a:t>
            </a:r>
            <a:r>
              <a:rPr sz="4900" b="0" spc="-120" dirty="0">
                <a:latin typeface="Times New Roman"/>
                <a:cs typeface="Times New Roman"/>
              </a:rPr>
              <a:t>A</a:t>
            </a:r>
            <a:r>
              <a:rPr sz="4900" b="0" spc="-135" dirty="0">
                <a:latin typeface="Times New Roman"/>
                <a:cs typeface="Times New Roman"/>
              </a:rPr>
              <a:t>L</a:t>
            </a:r>
            <a:r>
              <a:rPr sz="4900" b="0" spc="-120" dirty="0">
                <a:latin typeface="Times New Roman"/>
                <a:cs typeface="Times New Roman"/>
              </a:rPr>
              <a:t>GO</a:t>
            </a:r>
            <a:r>
              <a:rPr sz="4900" b="0" spc="-130" dirty="0">
                <a:latin typeface="Times New Roman"/>
                <a:cs typeface="Times New Roman"/>
              </a:rPr>
              <a:t>R</a:t>
            </a:r>
            <a:r>
              <a:rPr sz="4900" b="0" spc="-125" dirty="0">
                <a:latin typeface="Times New Roman"/>
                <a:cs typeface="Times New Roman"/>
              </a:rPr>
              <a:t>I</a:t>
            </a:r>
            <a:r>
              <a:rPr sz="4900" b="0" spc="-135" dirty="0">
                <a:latin typeface="Times New Roman"/>
                <a:cs typeface="Times New Roman"/>
              </a:rPr>
              <a:t>T</a:t>
            </a:r>
            <a:r>
              <a:rPr sz="4900" b="0" spc="-120" dirty="0">
                <a:latin typeface="Times New Roman"/>
                <a:cs typeface="Times New Roman"/>
              </a:rPr>
              <a:t>H</a:t>
            </a:r>
            <a:r>
              <a:rPr sz="4900" b="0" spc="-5" dirty="0">
                <a:latin typeface="Times New Roman"/>
                <a:cs typeface="Times New Roman"/>
              </a:rPr>
              <a:t>M</a:t>
            </a:r>
            <a:endParaRPr sz="4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1926" y="1933609"/>
            <a:ext cx="10288270" cy="439928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60"/>
              </a:spcBef>
            </a:pPr>
            <a:r>
              <a:rPr sz="3500" dirty="0">
                <a:solidFill>
                  <a:srgbClr val="D1D4DB"/>
                </a:solidFill>
                <a:latin typeface="Times New Roman"/>
                <a:cs typeface="Times New Roman"/>
              </a:rPr>
              <a:t>Logistic</a:t>
            </a:r>
            <a:r>
              <a:rPr sz="3500" spc="-4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D1D4DB"/>
                </a:solidFill>
                <a:latin typeface="Times New Roman"/>
                <a:cs typeface="Times New Roman"/>
              </a:rPr>
              <a:t>Regression:</a:t>
            </a:r>
            <a:endParaRPr sz="3500">
              <a:latin typeface="Times New Roman"/>
              <a:cs typeface="Times New Roman"/>
            </a:endParaRPr>
          </a:p>
          <a:p>
            <a:pPr marL="12700" marR="163195" indent="1110615">
              <a:lnSpc>
                <a:spcPts val="2540"/>
              </a:lnSpc>
              <a:spcBef>
                <a:spcPts val="1360"/>
              </a:spcBef>
            </a:pP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Logistic</a:t>
            </a:r>
            <a:r>
              <a:rPr sz="2500" spc="4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regression</a:t>
            </a:r>
            <a:r>
              <a:rPr sz="2500" spc="5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is</a:t>
            </a:r>
            <a:r>
              <a:rPr sz="2500" spc="2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a</a:t>
            </a:r>
            <a:r>
              <a:rPr sz="2500" spc="1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10" dirty="0">
                <a:solidFill>
                  <a:srgbClr val="D1D4DB"/>
                </a:solidFill>
                <a:latin typeface="Times New Roman"/>
                <a:cs typeface="Times New Roman"/>
              </a:rPr>
              <a:t>simple</a:t>
            </a:r>
            <a:r>
              <a:rPr sz="2500" spc="5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and</a:t>
            </a:r>
            <a:r>
              <a:rPr sz="2500" spc="1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interpretable</a:t>
            </a:r>
            <a:r>
              <a:rPr sz="2500" spc="6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algorithm</a:t>
            </a:r>
            <a:r>
              <a:rPr sz="2500" spc="4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that</a:t>
            </a:r>
            <a:r>
              <a:rPr sz="2500" spc="3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is</a:t>
            </a:r>
            <a:r>
              <a:rPr sz="2500" spc="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often </a:t>
            </a:r>
            <a:r>
              <a:rPr sz="2500" spc="-61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used</a:t>
            </a:r>
            <a:r>
              <a:rPr sz="250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for</a:t>
            </a:r>
            <a:r>
              <a:rPr sz="2500" spc="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binary</a:t>
            </a:r>
            <a:r>
              <a:rPr sz="2500" spc="3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classification</a:t>
            </a:r>
            <a:r>
              <a:rPr sz="2500" spc="5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tasks</a:t>
            </a:r>
            <a:r>
              <a:rPr sz="2500" spc="1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like</a:t>
            </a:r>
            <a:r>
              <a:rPr sz="2500" spc="1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fraud</a:t>
            </a:r>
            <a:r>
              <a:rPr sz="2500" spc="2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detection.</a:t>
            </a:r>
            <a:endParaRPr sz="2500">
              <a:latin typeface="Times New Roman"/>
              <a:cs typeface="Times New Roman"/>
            </a:endParaRPr>
          </a:p>
          <a:p>
            <a:pPr marL="170815">
              <a:lnSpc>
                <a:spcPct val="100000"/>
              </a:lnSpc>
              <a:spcBef>
                <a:spcPts val="630"/>
              </a:spcBef>
            </a:pPr>
            <a:r>
              <a:rPr sz="3500" dirty="0">
                <a:solidFill>
                  <a:srgbClr val="D1D4DB"/>
                </a:solidFill>
                <a:latin typeface="Times New Roman"/>
                <a:cs typeface="Times New Roman"/>
              </a:rPr>
              <a:t>Decision</a:t>
            </a:r>
            <a:r>
              <a:rPr sz="3500" spc="-13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500" spc="-20" dirty="0">
                <a:solidFill>
                  <a:srgbClr val="D1D4DB"/>
                </a:solidFill>
                <a:latin typeface="Times New Roman"/>
                <a:cs typeface="Times New Roman"/>
              </a:rPr>
              <a:t>Trees:</a:t>
            </a:r>
            <a:endParaRPr sz="3500">
              <a:latin typeface="Times New Roman"/>
              <a:cs typeface="Times New Roman"/>
            </a:endParaRPr>
          </a:p>
          <a:p>
            <a:pPr marL="12700" marR="5080" indent="1031240">
              <a:lnSpc>
                <a:spcPts val="2540"/>
              </a:lnSpc>
              <a:spcBef>
                <a:spcPts val="1360"/>
              </a:spcBef>
            </a:pP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Decision</a:t>
            </a:r>
            <a:r>
              <a:rPr sz="2500" spc="4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trees</a:t>
            </a:r>
            <a:r>
              <a:rPr sz="2500" spc="3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are</a:t>
            </a:r>
            <a:r>
              <a:rPr sz="2500" spc="1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used</a:t>
            </a:r>
            <a:r>
              <a:rPr sz="2500" spc="1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to</a:t>
            </a:r>
            <a:r>
              <a:rPr sz="2500" spc="1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create</a:t>
            </a:r>
            <a:r>
              <a:rPr sz="2500" spc="4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a</a:t>
            </a:r>
            <a:r>
              <a:rPr sz="2500" spc="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flowchart-like</a:t>
            </a:r>
            <a:r>
              <a:rPr sz="2500" spc="6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10" dirty="0">
                <a:solidFill>
                  <a:srgbClr val="D1D4DB"/>
                </a:solidFill>
                <a:latin typeface="Times New Roman"/>
                <a:cs typeface="Times New Roman"/>
              </a:rPr>
              <a:t>model</a:t>
            </a:r>
            <a:r>
              <a:rPr sz="2500" spc="4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of</a:t>
            </a:r>
            <a:r>
              <a:rPr sz="2500" spc="1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decisions</a:t>
            </a:r>
            <a:r>
              <a:rPr sz="2500" spc="4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and </a:t>
            </a:r>
            <a:r>
              <a:rPr sz="2500" spc="-61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their</a:t>
            </a:r>
            <a:r>
              <a:rPr sz="2500" spc="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possible</a:t>
            </a:r>
            <a:r>
              <a:rPr sz="2500" spc="2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consequences.</a:t>
            </a:r>
            <a:endParaRPr sz="2500">
              <a:latin typeface="Times New Roman"/>
              <a:cs typeface="Times New Roman"/>
            </a:endParaRPr>
          </a:p>
          <a:p>
            <a:pPr marL="32384">
              <a:lnSpc>
                <a:spcPct val="100000"/>
              </a:lnSpc>
              <a:spcBef>
                <a:spcPts val="630"/>
              </a:spcBef>
            </a:pPr>
            <a:r>
              <a:rPr sz="3500" dirty="0">
                <a:solidFill>
                  <a:srgbClr val="D1D4DB"/>
                </a:solidFill>
                <a:latin typeface="Times New Roman"/>
                <a:cs typeface="Times New Roman"/>
              </a:rPr>
              <a:t>Random</a:t>
            </a:r>
            <a:r>
              <a:rPr sz="3500" spc="-5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D1D4DB"/>
                </a:solidFill>
                <a:latin typeface="Times New Roman"/>
                <a:cs typeface="Times New Roman"/>
              </a:rPr>
              <a:t>Forests:</a:t>
            </a:r>
            <a:endParaRPr sz="3500">
              <a:latin typeface="Times New Roman"/>
              <a:cs typeface="Times New Roman"/>
            </a:endParaRPr>
          </a:p>
          <a:p>
            <a:pPr marL="12700" marR="39370" indent="951865">
              <a:lnSpc>
                <a:spcPts val="2540"/>
              </a:lnSpc>
              <a:spcBef>
                <a:spcPts val="1360"/>
              </a:spcBef>
            </a:pP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Random</a:t>
            </a:r>
            <a:r>
              <a:rPr sz="2500" spc="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forests</a:t>
            </a:r>
            <a:r>
              <a:rPr sz="2500" spc="4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are</a:t>
            </a:r>
            <a:r>
              <a:rPr sz="2500" spc="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an</a:t>
            </a:r>
            <a:r>
              <a:rPr sz="250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ensemble</a:t>
            </a:r>
            <a:r>
              <a:rPr sz="2500" spc="5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learning</a:t>
            </a:r>
            <a:r>
              <a:rPr sz="2500" spc="3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10" dirty="0">
                <a:solidFill>
                  <a:srgbClr val="D1D4DB"/>
                </a:solidFill>
                <a:latin typeface="Times New Roman"/>
                <a:cs typeface="Times New Roman"/>
              </a:rPr>
              <a:t>method</a:t>
            </a:r>
            <a:r>
              <a:rPr sz="2500" spc="4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that</a:t>
            </a:r>
            <a:r>
              <a:rPr sz="2500" spc="2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combines</a:t>
            </a:r>
            <a:r>
              <a:rPr sz="2500" spc="6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multiple </a:t>
            </a:r>
            <a:r>
              <a:rPr sz="2500" spc="-61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decision</a:t>
            </a:r>
            <a:r>
              <a:rPr sz="2500" spc="3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trees</a:t>
            </a:r>
            <a:r>
              <a:rPr sz="2500" spc="2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to</a:t>
            </a:r>
            <a:r>
              <a:rPr sz="250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10" dirty="0">
                <a:solidFill>
                  <a:srgbClr val="D1D4DB"/>
                </a:solidFill>
                <a:latin typeface="Times New Roman"/>
                <a:cs typeface="Times New Roman"/>
              </a:rPr>
              <a:t>improve</a:t>
            </a:r>
            <a:r>
              <a:rPr sz="2500" spc="5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accuracy</a:t>
            </a:r>
            <a:r>
              <a:rPr sz="2500" spc="5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and</a:t>
            </a:r>
            <a:r>
              <a:rPr sz="250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reduce</a:t>
            </a:r>
            <a:r>
              <a:rPr sz="2500" spc="4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overfitting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15728" y="6658355"/>
            <a:ext cx="2176780" cy="200025"/>
          </a:xfrm>
          <a:custGeom>
            <a:avLst/>
            <a:gdLst/>
            <a:ahLst/>
            <a:cxnLst/>
            <a:rect l="l" t="t" r="r" b="b"/>
            <a:pathLst>
              <a:path w="2176779" h="200025">
                <a:moveTo>
                  <a:pt x="2176272" y="0"/>
                </a:moveTo>
                <a:lnTo>
                  <a:pt x="0" y="0"/>
                </a:lnTo>
                <a:lnTo>
                  <a:pt x="0" y="199643"/>
                </a:lnTo>
                <a:lnTo>
                  <a:pt x="2176272" y="199643"/>
                </a:lnTo>
                <a:lnTo>
                  <a:pt x="2176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17581" y="6688023"/>
            <a:ext cx="19970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3"/>
              </a:rPr>
              <a:t>This Photo</a:t>
            </a:r>
            <a:r>
              <a:rPr sz="700" dirty="0">
                <a:solidFill>
                  <a:srgbClr val="FFFFFF"/>
                </a:solidFill>
                <a:latin typeface="Calibri Light"/>
                <a:cs typeface="Calibri Light"/>
                <a:hlinkClick r:id="rId3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by</a:t>
            </a:r>
            <a:r>
              <a:rPr sz="7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Unknown</a:t>
            </a:r>
            <a:r>
              <a:rPr sz="7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author is licensed</a:t>
            </a:r>
            <a:r>
              <a:rPr sz="7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under</a:t>
            </a:r>
            <a:r>
              <a:rPr sz="700" spc="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4"/>
              </a:rPr>
              <a:t>CC</a:t>
            </a:r>
            <a:r>
              <a:rPr sz="7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4"/>
              </a:rPr>
              <a:t> </a:t>
            </a: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4"/>
              </a:rPr>
              <a:t>BY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.</a:t>
            </a:r>
            <a:endParaRPr sz="7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155" y="1756849"/>
            <a:ext cx="4726931" cy="29268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22797" y="205231"/>
            <a:ext cx="27406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252525"/>
                </a:solidFill>
                <a:latin typeface="Times New Roman"/>
                <a:cs typeface="Times New Roman"/>
              </a:rPr>
              <a:t>Gradient</a:t>
            </a:r>
            <a:r>
              <a:rPr sz="2800" b="0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800" b="0" spc="-5" dirty="0">
                <a:solidFill>
                  <a:srgbClr val="252525"/>
                </a:solidFill>
                <a:latin typeface="Times New Roman"/>
                <a:cs typeface="Times New Roman"/>
              </a:rPr>
              <a:t>Boosting: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22797" y="713943"/>
            <a:ext cx="5967095" cy="551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90600">
              <a:lnSpc>
                <a:spcPts val="2310"/>
              </a:lnSpc>
              <a:spcBef>
                <a:spcPts val="95"/>
              </a:spcBef>
            </a:pP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Gradient</a:t>
            </a:r>
            <a:r>
              <a:rPr sz="2200" dirty="0">
                <a:solidFill>
                  <a:srgbClr val="252525"/>
                </a:solidFill>
                <a:latin typeface="Times New Roman"/>
                <a:cs typeface="Times New Roman"/>
              </a:rPr>
              <a:t> boosting</a:t>
            </a:r>
            <a:r>
              <a:rPr sz="22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algorithms,</a:t>
            </a:r>
            <a:r>
              <a:rPr sz="22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such</a:t>
            </a:r>
            <a:r>
              <a:rPr sz="22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as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1980"/>
              </a:lnSpc>
            </a:pP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XGBoost, LightGBM,</a:t>
            </a:r>
            <a:r>
              <a:rPr sz="2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CatBoost,</a:t>
            </a:r>
            <a:r>
              <a:rPr sz="2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2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known</a:t>
            </a:r>
            <a:r>
              <a:rPr sz="2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endParaRPr sz="2200">
              <a:latin typeface="Times New Roman"/>
              <a:cs typeface="Times New Roman"/>
            </a:endParaRPr>
          </a:p>
          <a:p>
            <a:pPr marL="12700" marR="756920">
              <a:lnSpc>
                <a:spcPct val="75000"/>
              </a:lnSpc>
              <a:spcBef>
                <a:spcPts val="330"/>
              </a:spcBef>
            </a:pP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their</a:t>
            </a:r>
            <a:r>
              <a:rPr sz="2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strong</a:t>
            </a:r>
            <a:r>
              <a:rPr sz="2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predictive</a:t>
            </a:r>
            <a:r>
              <a:rPr sz="22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power</a:t>
            </a:r>
            <a:r>
              <a:rPr sz="2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2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2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ability</a:t>
            </a:r>
            <a:r>
              <a:rPr sz="22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to </a:t>
            </a:r>
            <a:r>
              <a:rPr sz="2200" spc="-5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handle</a:t>
            </a:r>
            <a:r>
              <a:rPr sz="22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imbalanced</a:t>
            </a:r>
            <a:r>
              <a:rPr sz="2200" spc="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datasets.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2800" dirty="0">
                <a:solidFill>
                  <a:srgbClr val="252525"/>
                </a:solidFill>
                <a:latin typeface="Times New Roman"/>
                <a:cs typeface="Times New Roman"/>
              </a:rPr>
              <a:t>Support</a:t>
            </a:r>
            <a:r>
              <a:rPr sz="2800" spc="-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252525"/>
                </a:solidFill>
                <a:latin typeface="Times New Roman"/>
                <a:cs typeface="Times New Roman"/>
              </a:rPr>
              <a:t>Vector</a:t>
            </a:r>
            <a:r>
              <a:rPr sz="28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Times New Roman"/>
                <a:cs typeface="Times New Roman"/>
              </a:rPr>
              <a:t>Machines</a:t>
            </a:r>
            <a:r>
              <a:rPr sz="28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Times New Roman"/>
                <a:cs typeface="Times New Roman"/>
              </a:rPr>
              <a:t>(SVM):</a:t>
            </a:r>
            <a:endParaRPr sz="2800">
              <a:latin typeface="Times New Roman"/>
              <a:cs typeface="Times New Roman"/>
            </a:endParaRPr>
          </a:p>
          <a:p>
            <a:pPr marL="12700" marR="86360" indent="908050">
              <a:lnSpc>
                <a:spcPct val="75000"/>
              </a:lnSpc>
              <a:spcBef>
                <a:spcPts val="1325"/>
              </a:spcBef>
            </a:pP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SVMs</a:t>
            </a:r>
            <a:r>
              <a:rPr sz="2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2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effective</a:t>
            </a:r>
            <a:r>
              <a:rPr sz="22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at</a:t>
            </a:r>
            <a:r>
              <a:rPr sz="22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separating</a:t>
            </a:r>
            <a:r>
              <a:rPr sz="2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data</a:t>
            </a:r>
            <a:r>
              <a:rPr sz="22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252525"/>
                </a:solidFill>
                <a:latin typeface="Times New Roman"/>
                <a:cs typeface="Times New Roman"/>
              </a:rPr>
              <a:t>points </a:t>
            </a:r>
            <a:r>
              <a:rPr sz="2200" spc="-5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into</a:t>
            </a:r>
            <a:r>
              <a:rPr sz="22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252525"/>
                </a:solidFill>
                <a:latin typeface="Times New Roman"/>
                <a:cs typeface="Times New Roman"/>
              </a:rPr>
              <a:t>different</a:t>
            </a:r>
            <a:r>
              <a:rPr sz="22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classes</a:t>
            </a:r>
            <a:r>
              <a:rPr sz="2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using a </a:t>
            </a:r>
            <a:r>
              <a:rPr sz="2200" dirty="0">
                <a:solidFill>
                  <a:srgbClr val="252525"/>
                </a:solidFill>
                <a:latin typeface="Times New Roman"/>
                <a:cs typeface="Times New Roman"/>
              </a:rPr>
              <a:t>hyperplane.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Neural</a:t>
            </a:r>
            <a:r>
              <a:rPr sz="2200" spc="-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Networks:</a:t>
            </a:r>
            <a:endParaRPr sz="2200">
              <a:latin typeface="Times New Roman"/>
              <a:cs typeface="Times New Roman"/>
            </a:endParaRPr>
          </a:p>
          <a:p>
            <a:pPr marL="920750">
              <a:lnSpc>
                <a:spcPts val="2310"/>
              </a:lnSpc>
              <a:spcBef>
                <a:spcPts val="635"/>
              </a:spcBef>
            </a:pP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Deep </a:t>
            </a:r>
            <a:r>
              <a:rPr sz="2200" dirty="0">
                <a:solidFill>
                  <a:srgbClr val="252525"/>
                </a:solidFill>
                <a:latin typeface="Times New Roman"/>
                <a:cs typeface="Times New Roman"/>
              </a:rPr>
              <a:t>learning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techniques,</a:t>
            </a:r>
            <a:r>
              <a:rPr sz="2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such as</a:t>
            </a:r>
            <a:endParaRPr sz="2200">
              <a:latin typeface="Times New Roman"/>
              <a:cs typeface="Times New Roman"/>
            </a:endParaRPr>
          </a:p>
          <a:p>
            <a:pPr marL="12700" marR="176530">
              <a:lnSpc>
                <a:spcPct val="75000"/>
              </a:lnSpc>
              <a:spcBef>
                <a:spcPts val="330"/>
              </a:spcBef>
            </a:pP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feedforward</a:t>
            </a:r>
            <a:r>
              <a:rPr sz="22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neural</a:t>
            </a:r>
            <a:r>
              <a:rPr sz="22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networks, can</a:t>
            </a:r>
            <a:r>
              <a:rPr sz="22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252525"/>
                </a:solidFill>
                <a:latin typeface="Times New Roman"/>
                <a:cs typeface="Times New Roman"/>
              </a:rPr>
              <a:t>be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used</a:t>
            </a:r>
            <a:r>
              <a:rPr sz="2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22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credit </a:t>
            </a:r>
            <a:r>
              <a:rPr sz="2200" spc="-5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card</a:t>
            </a:r>
            <a:r>
              <a:rPr sz="2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fraud</a:t>
            </a:r>
            <a:r>
              <a:rPr sz="22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detection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800" spc="-5" dirty="0">
                <a:solidFill>
                  <a:srgbClr val="252525"/>
                </a:solidFill>
                <a:latin typeface="Times New Roman"/>
                <a:cs typeface="Times New Roman"/>
              </a:rPr>
              <a:t>Anomaly</a:t>
            </a:r>
            <a:r>
              <a:rPr sz="2800" spc="-2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Times New Roman"/>
                <a:cs typeface="Times New Roman"/>
              </a:rPr>
              <a:t>Detection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:</a:t>
            </a:r>
            <a:endParaRPr sz="2200">
              <a:latin typeface="Times New Roman"/>
              <a:cs typeface="Times New Roman"/>
            </a:endParaRPr>
          </a:p>
          <a:p>
            <a:pPr marL="765175">
              <a:lnSpc>
                <a:spcPts val="2310"/>
              </a:lnSpc>
              <a:spcBef>
                <a:spcPts val="645"/>
              </a:spcBef>
            </a:pP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Anomaly</a:t>
            </a:r>
            <a:r>
              <a:rPr sz="22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detection</a:t>
            </a:r>
            <a:r>
              <a:rPr sz="22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techniques, such as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1980"/>
              </a:lnSpc>
            </a:pP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Isolation</a:t>
            </a:r>
            <a:r>
              <a:rPr sz="22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Forest,</a:t>
            </a:r>
            <a:r>
              <a:rPr sz="2200" spc="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One-Class</a:t>
            </a:r>
            <a:r>
              <a:rPr sz="2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SVM,</a:t>
            </a:r>
            <a:r>
              <a:rPr sz="22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r>
              <a:rPr sz="2200" spc="-9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Autoencoders,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1980"/>
              </a:lnSpc>
            </a:pP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are</a:t>
            </a:r>
            <a:r>
              <a:rPr sz="22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particularly</a:t>
            </a:r>
            <a:r>
              <a:rPr sz="22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suitable</a:t>
            </a:r>
            <a:r>
              <a:rPr sz="2200" dirty="0">
                <a:solidFill>
                  <a:srgbClr val="252525"/>
                </a:solidFill>
                <a:latin typeface="Times New Roman"/>
                <a:cs typeface="Times New Roman"/>
              </a:rPr>
              <a:t> for</a:t>
            </a:r>
            <a:r>
              <a:rPr sz="22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detecting</a:t>
            </a:r>
            <a:r>
              <a:rPr sz="220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rare</a:t>
            </a:r>
            <a:r>
              <a:rPr sz="22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and</a:t>
            </a:r>
            <a:endParaRPr sz="2200">
              <a:latin typeface="Times New Roman"/>
              <a:cs typeface="Times New Roman"/>
            </a:endParaRPr>
          </a:p>
          <a:p>
            <a:pPr marL="12700" marR="202565">
              <a:lnSpc>
                <a:spcPct val="75000"/>
              </a:lnSpc>
              <a:spcBef>
                <a:spcPts val="330"/>
              </a:spcBef>
            </a:pP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unusual</a:t>
            </a:r>
            <a:r>
              <a:rPr sz="2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patterns</a:t>
            </a:r>
            <a:r>
              <a:rPr sz="22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22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credit</a:t>
            </a:r>
            <a:r>
              <a:rPr sz="2200" spc="2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card</a:t>
            </a:r>
            <a:r>
              <a:rPr sz="2200" spc="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transactions,</a:t>
            </a:r>
            <a:r>
              <a:rPr sz="22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making </a:t>
            </a:r>
            <a:r>
              <a:rPr sz="2200" spc="-5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them</a:t>
            </a:r>
            <a:r>
              <a:rPr sz="220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well-suited</a:t>
            </a:r>
            <a:r>
              <a:rPr sz="2200" spc="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for fraud</a:t>
            </a:r>
            <a:r>
              <a:rPr sz="2200" spc="1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52525"/>
                </a:solidFill>
                <a:latin typeface="Times New Roman"/>
                <a:cs typeface="Times New Roman"/>
              </a:rPr>
              <a:t>detection.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98598" y="496265"/>
            <a:ext cx="57150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-125" dirty="0">
                <a:latin typeface="Times New Roman"/>
                <a:cs typeface="Times New Roman"/>
              </a:rPr>
              <a:t>M</a:t>
            </a:r>
            <a:r>
              <a:rPr sz="5400" b="0" spc="-120" dirty="0">
                <a:latin typeface="Times New Roman"/>
                <a:cs typeface="Times New Roman"/>
              </a:rPr>
              <a:t>ODE</a:t>
            </a:r>
            <a:r>
              <a:rPr sz="5400" b="0" dirty="0">
                <a:latin typeface="Times New Roman"/>
                <a:cs typeface="Times New Roman"/>
              </a:rPr>
              <a:t>L</a:t>
            </a:r>
            <a:r>
              <a:rPr sz="5400" b="0" spc="-545" dirty="0">
                <a:latin typeface="Times New Roman"/>
                <a:cs typeface="Times New Roman"/>
              </a:rPr>
              <a:t> </a:t>
            </a:r>
            <a:r>
              <a:rPr sz="5400" b="0" spc="-120" dirty="0">
                <a:latin typeface="Times New Roman"/>
                <a:cs typeface="Times New Roman"/>
              </a:rPr>
              <a:t>T</a:t>
            </a:r>
            <a:r>
              <a:rPr sz="5400" b="0" spc="-125" dirty="0">
                <a:latin typeface="Times New Roman"/>
                <a:cs typeface="Times New Roman"/>
              </a:rPr>
              <a:t>R</a:t>
            </a:r>
            <a:r>
              <a:rPr sz="5400" b="0" spc="-120" dirty="0">
                <a:latin typeface="Times New Roman"/>
                <a:cs typeface="Times New Roman"/>
              </a:rPr>
              <a:t>AININ</a:t>
            </a:r>
            <a:r>
              <a:rPr sz="5400" b="0" dirty="0">
                <a:latin typeface="Times New Roman"/>
                <a:cs typeface="Times New Roman"/>
              </a:rPr>
              <a:t>G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8923" y="1520457"/>
            <a:ext cx="10345420" cy="498919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205"/>
              </a:spcBef>
            </a:pP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Selecting</a:t>
            </a:r>
            <a:r>
              <a:rPr sz="3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Model:</a:t>
            </a:r>
            <a:endParaRPr sz="3000">
              <a:latin typeface="Times New Roman"/>
              <a:cs typeface="Times New Roman"/>
            </a:endParaRPr>
          </a:p>
          <a:p>
            <a:pPr marL="1165860">
              <a:lnSpc>
                <a:spcPts val="2665"/>
              </a:lnSpc>
              <a:spcBef>
                <a:spcPts val="885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Choose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an appropriate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machine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learning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 deep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for credit</a:t>
            </a:r>
            <a:endParaRPr sz="2400">
              <a:latin typeface="Times New Roman"/>
              <a:cs typeface="Times New Roman"/>
            </a:endParaRPr>
          </a:p>
          <a:p>
            <a:pPr marL="99060">
              <a:lnSpc>
                <a:spcPts val="2665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card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fraud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detection.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Common</a:t>
            </a:r>
            <a:r>
              <a:rPr sz="24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choices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include: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Logistic</a:t>
            </a:r>
            <a:r>
              <a:rPr sz="24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Regression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Decision</a:t>
            </a:r>
            <a:r>
              <a:rPr sz="24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Trees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Random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Forests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Gradient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Boosting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(e.g.,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XGBoost,</a:t>
            </a:r>
            <a:r>
              <a:rPr sz="2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LightGBM)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Support</a:t>
            </a:r>
            <a:r>
              <a:rPr sz="24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Vector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Machines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(SVM)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Neural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Networks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(e.g.,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deep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models)</a:t>
            </a:r>
            <a:endParaRPr sz="2400">
              <a:latin typeface="Times New Roman"/>
              <a:cs typeface="Times New Roman"/>
            </a:endParaRPr>
          </a:p>
          <a:p>
            <a:pPr marL="182880">
              <a:lnSpc>
                <a:spcPct val="100000"/>
              </a:lnSpc>
              <a:spcBef>
                <a:spcPts val="55"/>
              </a:spcBef>
            </a:pP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Deployment:</a:t>
            </a:r>
            <a:endParaRPr sz="3000">
              <a:latin typeface="Times New Roman"/>
              <a:cs typeface="Times New Roman"/>
            </a:endParaRPr>
          </a:p>
          <a:p>
            <a:pPr marL="99060" marR="5080" indent="1066800">
              <a:lnSpc>
                <a:spcPts val="2450"/>
              </a:lnSpc>
              <a:spcBef>
                <a:spcPts val="1325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Deploy the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trained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into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production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environment where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can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make </a:t>
            </a:r>
            <a:r>
              <a:rPr sz="2400" spc="-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real-time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predictions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incoming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credit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card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transactions.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44456" y="6658355"/>
            <a:ext cx="2447925" cy="200025"/>
          </a:xfrm>
          <a:custGeom>
            <a:avLst/>
            <a:gdLst/>
            <a:ahLst/>
            <a:cxnLst/>
            <a:rect l="l" t="t" r="r" b="b"/>
            <a:pathLst>
              <a:path w="2447925" h="200025">
                <a:moveTo>
                  <a:pt x="2447544" y="0"/>
                </a:moveTo>
                <a:lnTo>
                  <a:pt x="0" y="0"/>
                </a:lnTo>
                <a:lnTo>
                  <a:pt x="0" y="199643"/>
                </a:lnTo>
                <a:lnTo>
                  <a:pt x="2447544" y="199643"/>
                </a:lnTo>
                <a:lnTo>
                  <a:pt x="24475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48215" y="6688023"/>
            <a:ext cx="226504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3"/>
              </a:rPr>
              <a:t>This</a:t>
            </a:r>
            <a:r>
              <a:rPr sz="7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3"/>
              </a:rPr>
              <a:t> </a:t>
            </a: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3"/>
              </a:rPr>
              <a:t>Photo</a:t>
            </a:r>
            <a:r>
              <a:rPr sz="700" spc="5" dirty="0">
                <a:solidFill>
                  <a:srgbClr val="FFFFFF"/>
                </a:solidFill>
                <a:latin typeface="Calibri Light"/>
                <a:cs typeface="Calibri Light"/>
                <a:hlinkClick r:id="rId3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by</a:t>
            </a:r>
            <a:r>
              <a:rPr sz="7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Unknown</a:t>
            </a:r>
            <a:r>
              <a:rPr sz="700" spc="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author</a:t>
            </a:r>
            <a:r>
              <a:rPr sz="7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is</a:t>
            </a:r>
            <a:r>
              <a:rPr sz="7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licensed</a:t>
            </a:r>
            <a:r>
              <a:rPr sz="700" spc="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under</a:t>
            </a:r>
            <a:r>
              <a:rPr sz="700" spc="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4"/>
              </a:rPr>
              <a:t>CC</a:t>
            </a:r>
            <a:r>
              <a:rPr sz="700" u="sng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4"/>
              </a:rPr>
              <a:t> </a:t>
            </a:r>
            <a:r>
              <a:rPr sz="7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4"/>
              </a:rPr>
              <a:t>BY-NC-ND</a:t>
            </a:r>
            <a:r>
              <a:rPr sz="700" spc="-10" dirty="0">
                <a:solidFill>
                  <a:srgbClr val="FFFFFF"/>
                </a:solidFill>
                <a:latin typeface="Calibri Light"/>
                <a:cs typeface="Calibri Light"/>
              </a:rPr>
              <a:t>.</a:t>
            </a:r>
            <a:endParaRPr sz="7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288" y="252476"/>
            <a:ext cx="481965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dirty="0"/>
              <a:t>Hyperparameter</a:t>
            </a:r>
            <a:r>
              <a:rPr sz="3500" spc="-170" dirty="0"/>
              <a:t> </a:t>
            </a:r>
            <a:r>
              <a:rPr sz="3500" spc="-325" dirty="0"/>
              <a:t>T</a:t>
            </a:r>
            <a:r>
              <a:rPr sz="3500" dirty="0"/>
              <a:t>un</a:t>
            </a:r>
            <a:r>
              <a:rPr sz="3500" spc="-15" dirty="0"/>
              <a:t>i</a:t>
            </a:r>
            <a:r>
              <a:rPr sz="3500" dirty="0"/>
              <a:t>ng: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487476" y="900175"/>
            <a:ext cx="11628120" cy="591947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801370" indent="1581785" algn="just">
              <a:lnSpc>
                <a:spcPct val="85000"/>
              </a:lnSpc>
              <a:spcBef>
                <a:spcPts val="545"/>
              </a:spcBef>
            </a:pP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This </a:t>
            </a:r>
            <a:r>
              <a:rPr sz="2500" spc="-15" dirty="0">
                <a:solidFill>
                  <a:srgbClr val="FFFFFF"/>
                </a:solidFill>
                <a:latin typeface="Times New Roman"/>
                <a:cs typeface="Times New Roman"/>
              </a:rPr>
              <a:t>may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involve adjusting parameters like learning rates, regularization </a:t>
            </a:r>
            <a:r>
              <a:rPr sz="2500" spc="-6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strength, tree depth, and </a:t>
            </a:r>
            <a:r>
              <a:rPr sz="2500" spc="-10" dirty="0">
                <a:solidFill>
                  <a:srgbClr val="FFFFFF"/>
                </a:solidFill>
                <a:latin typeface="Times New Roman"/>
                <a:cs typeface="Times New Roman"/>
              </a:rPr>
              <a:t>more.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Consider using techniques like grid search or random </a:t>
            </a:r>
            <a:r>
              <a:rPr sz="2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search</a:t>
            </a:r>
            <a:r>
              <a:rPr sz="2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hyperparameter</a:t>
            </a:r>
            <a:r>
              <a:rPr sz="25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tuning.</a:t>
            </a:r>
            <a:endParaRPr sz="2500">
              <a:latin typeface="Times New Roman"/>
              <a:cs typeface="Times New Roman"/>
            </a:endParaRPr>
          </a:p>
          <a:p>
            <a:pPr marL="32384">
              <a:lnSpc>
                <a:spcPct val="100000"/>
              </a:lnSpc>
              <a:spcBef>
                <a:spcPts val="635"/>
              </a:spcBef>
            </a:pPr>
            <a:r>
              <a:rPr sz="35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Cross-Validation:</a:t>
            </a:r>
            <a:endParaRPr sz="3500">
              <a:latin typeface="Times New Roman"/>
              <a:cs typeface="Times New Roman"/>
            </a:endParaRPr>
          </a:p>
          <a:p>
            <a:pPr marL="268605" marR="1021715" indent="1269365">
              <a:lnSpc>
                <a:spcPts val="2540"/>
              </a:lnSpc>
              <a:spcBef>
                <a:spcPts val="650"/>
              </a:spcBef>
            </a:pP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Implement</a:t>
            </a:r>
            <a:r>
              <a:rPr sz="25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cross-validation</a:t>
            </a:r>
            <a:r>
              <a:rPr sz="2500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techniques</a:t>
            </a:r>
            <a:r>
              <a:rPr sz="25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(e.g.,</a:t>
            </a:r>
            <a:r>
              <a:rPr sz="25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15" dirty="0">
                <a:solidFill>
                  <a:srgbClr val="FFFFFF"/>
                </a:solidFill>
                <a:latin typeface="Times New Roman"/>
                <a:cs typeface="Times New Roman"/>
              </a:rPr>
              <a:t>k-fold</a:t>
            </a:r>
            <a:r>
              <a:rPr sz="25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cross-validation)</a:t>
            </a:r>
            <a:r>
              <a:rPr sz="25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500" spc="-6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assess</a:t>
            </a:r>
            <a:r>
              <a:rPr sz="2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imes New Roman"/>
                <a:cs typeface="Times New Roman"/>
              </a:rPr>
              <a:t>model's</a:t>
            </a:r>
            <a:r>
              <a:rPr sz="25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generalization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performance.</a:t>
            </a:r>
            <a:endParaRPr sz="2500">
              <a:latin typeface="Times New Roman"/>
              <a:cs typeface="Times New Roman"/>
            </a:endParaRPr>
          </a:p>
          <a:p>
            <a:pPr marL="32384">
              <a:lnSpc>
                <a:spcPct val="100000"/>
              </a:lnSpc>
              <a:spcBef>
                <a:spcPts val="645"/>
              </a:spcBef>
            </a:pPr>
            <a:r>
              <a:rPr sz="3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Threshold</a:t>
            </a:r>
            <a:r>
              <a:rPr sz="35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imes New Roman"/>
                <a:cs typeface="Times New Roman"/>
              </a:rPr>
              <a:t>Selection:</a:t>
            </a:r>
            <a:endParaRPr sz="3500">
              <a:latin typeface="Times New Roman"/>
              <a:cs typeface="Times New Roman"/>
            </a:endParaRPr>
          </a:p>
          <a:p>
            <a:pPr marL="12700" marR="437515" indent="1508760">
              <a:lnSpc>
                <a:spcPct val="85000"/>
              </a:lnSpc>
              <a:spcBef>
                <a:spcPts val="1330"/>
              </a:spcBef>
            </a:pP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Determine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2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appropriate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decision</a:t>
            </a:r>
            <a:r>
              <a:rPr sz="25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threshold</a:t>
            </a:r>
            <a:r>
              <a:rPr sz="25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classifying</a:t>
            </a:r>
            <a:r>
              <a:rPr sz="25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transactions</a:t>
            </a:r>
            <a:r>
              <a:rPr sz="25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as </a:t>
            </a:r>
            <a:r>
              <a:rPr sz="2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legitimate</a:t>
            </a:r>
            <a:r>
              <a:rPr sz="25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fraudulent.</a:t>
            </a:r>
            <a:r>
              <a:rPr sz="2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2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threshold</a:t>
            </a:r>
            <a:r>
              <a:rPr sz="25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imes New Roman"/>
                <a:cs typeface="Times New Roman"/>
              </a:rPr>
              <a:t>may</a:t>
            </a:r>
            <a:r>
              <a:rPr sz="25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need</a:t>
            </a:r>
            <a:r>
              <a:rPr sz="2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2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adjusted</a:t>
            </a:r>
            <a:r>
              <a:rPr sz="25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5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balance</a:t>
            </a:r>
            <a:r>
              <a:rPr sz="25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trade-off </a:t>
            </a:r>
            <a:r>
              <a:rPr sz="2500" spc="-6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sz="2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false</a:t>
            </a:r>
            <a:r>
              <a:rPr sz="2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positives</a:t>
            </a:r>
            <a:r>
              <a:rPr sz="25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false</a:t>
            </a:r>
            <a:r>
              <a:rPr sz="2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negatives,</a:t>
            </a:r>
            <a:r>
              <a:rPr sz="25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depending</a:t>
            </a:r>
            <a:r>
              <a:rPr sz="25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2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business</a:t>
            </a:r>
            <a:r>
              <a:rPr sz="2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requirements.</a:t>
            </a:r>
            <a:endParaRPr sz="2500">
              <a:latin typeface="Times New Roman"/>
              <a:cs typeface="Times New Roman"/>
            </a:endParaRPr>
          </a:p>
          <a:p>
            <a:pPr marL="32384">
              <a:lnSpc>
                <a:spcPct val="100000"/>
              </a:lnSpc>
              <a:spcBef>
                <a:spcPts val="630"/>
              </a:spcBef>
            </a:pPr>
            <a:r>
              <a:rPr sz="3500" b="1" dirty="0">
                <a:solidFill>
                  <a:srgbClr val="FFFFFF"/>
                </a:solidFill>
                <a:latin typeface="Times New Roman"/>
                <a:cs typeface="Times New Roman"/>
              </a:rPr>
              <a:t>Alerting</a:t>
            </a:r>
            <a:r>
              <a:rPr sz="35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5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imes New Roman"/>
                <a:cs typeface="Times New Roman"/>
              </a:rPr>
              <a:t>Response:</a:t>
            </a:r>
            <a:endParaRPr sz="3500">
              <a:latin typeface="Times New Roman"/>
              <a:cs typeface="Times New Roman"/>
            </a:endParaRPr>
          </a:p>
          <a:p>
            <a:pPr marL="12700" marR="733425" indent="1269365">
              <a:lnSpc>
                <a:spcPts val="2540"/>
              </a:lnSpc>
              <a:spcBef>
                <a:spcPts val="1365"/>
              </a:spcBef>
            </a:pP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Implement</a:t>
            </a:r>
            <a:r>
              <a:rPr sz="2500" spc="7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alerting</a:t>
            </a:r>
            <a:r>
              <a:rPr sz="2500" spc="5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mechanisms</a:t>
            </a:r>
            <a:r>
              <a:rPr sz="2500" spc="7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to</a:t>
            </a:r>
            <a:r>
              <a:rPr sz="2500" spc="2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notify</a:t>
            </a:r>
            <a:r>
              <a:rPr sz="2500" spc="4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relevant</a:t>
            </a:r>
            <a:r>
              <a:rPr sz="2500" spc="6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personnel</a:t>
            </a:r>
            <a:r>
              <a:rPr sz="2500" spc="7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of</a:t>
            </a:r>
            <a:r>
              <a:rPr sz="2500" spc="2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potentially </a:t>
            </a:r>
            <a:r>
              <a:rPr sz="250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fraudulent</a:t>
            </a:r>
            <a:r>
              <a:rPr sz="2500" spc="4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transactions.</a:t>
            </a:r>
            <a:r>
              <a:rPr sz="2500" spc="7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Develop</a:t>
            </a:r>
            <a:r>
              <a:rPr sz="2500" spc="3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response</a:t>
            </a:r>
            <a:r>
              <a:rPr sz="2500" spc="3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procedures</a:t>
            </a:r>
            <a:r>
              <a:rPr sz="2500" spc="6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to</a:t>
            </a:r>
            <a:r>
              <a:rPr sz="2500" spc="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address</a:t>
            </a:r>
            <a:r>
              <a:rPr sz="2500" spc="5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flagged</a:t>
            </a:r>
            <a:r>
              <a:rPr sz="2500" spc="4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D1D4DB"/>
                </a:solidFill>
                <a:latin typeface="Times New Roman"/>
                <a:cs typeface="Times New Roman"/>
              </a:rPr>
              <a:t>transactions.</a:t>
            </a:r>
            <a:endParaRPr sz="25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805"/>
              </a:spcBef>
            </a:pP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2"/>
              </a:rPr>
              <a:t>This Photo</a:t>
            </a:r>
            <a:r>
              <a:rPr sz="700" spc="5" dirty="0">
                <a:solidFill>
                  <a:srgbClr val="FFFFFF"/>
                </a:solidFill>
                <a:latin typeface="Calibri Light"/>
                <a:cs typeface="Calibri Light"/>
                <a:hlinkClick r:id="rId2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by</a:t>
            </a:r>
            <a:r>
              <a:rPr sz="7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Unknown</a:t>
            </a:r>
            <a:r>
              <a:rPr sz="700" spc="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author is</a:t>
            </a:r>
            <a:r>
              <a:rPr sz="7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licensed</a:t>
            </a:r>
            <a:r>
              <a:rPr sz="700" spc="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under</a:t>
            </a:r>
            <a:r>
              <a:rPr sz="700" spc="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3"/>
              </a:rPr>
              <a:t>CC</a:t>
            </a:r>
            <a:r>
              <a:rPr sz="70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3"/>
              </a:rPr>
              <a:t> </a:t>
            </a:r>
            <a:r>
              <a:rPr sz="7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3"/>
              </a:rPr>
              <a:t>BY-ND</a:t>
            </a:r>
            <a:r>
              <a:rPr sz="700" spc="-10" dirty="0">
                <a:solidFill>
                  <a:srgbClr val="FFFFFF"/>
                </a:solidFill>
                <a:latin typeface="Calibri Light"/>
                <a:cs typeface="Calibri Light"/>
              </a:rPr>
              <a:t>.</a:t>
            </a:r>
            <a:endParaRPr sz="7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0858" y="596849"/>
            <a:ext cx="820928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-120" dirty="0">
                <a:latin typeface="Times New Roman"/>
                <a:cs typeface="Times New Roman"/>
              </a:rPr>
              <a:t>E</a:t>
            </a:r>
            <a:r>
              <a:rPr sz="5400" b="0" spc="-819" dirty="0">
                <a:latin typeface="Times New Roman"/>
                <a:cs typeface="Times New Roman"/>
              </a:rPr>
              <a:t>V</a:t>
            </a:r>
            <a:r>
              <a:rPr sz="5400" b="0" spc="-120" dirty="0">
                <a:latin typeface="Times New Roman"/>
                <a:cs typeface="Times New Roman"/>
              </a:rPr>
              <a:t>ALU</a:t>
            </a:r>
            <a:r>
              <a:rPr sz="5400" b="0" spc="-720" dirty="0">
                <a:latin typeface="Times New Roman"/>
                <a:cs typeface="Times New Roman"/>
              </a:rPr>
              <a:t>A</a:t>
            </a:r>
            <a:r>
              <a:rPr sz="5400" b="0" spc="-120" dirty="0">
                <a:latin typeface="Times New Roman"/>
                <a:cs typeface="Times New Roman"/>
              </a:rPr>
              <a:t>TIO</a:t>
            </a:r>
            <a:r>
              <a:rPr sz="5400" b="0" dirty="0">
                <a:latin typeface="Times New Roman"/>
                <a:cs typeface="Times New Roman"/>
              </a:rPr>
              <a:t>N</a:t>
            </a:r>
            <a:r>
              <a:rPr sz="5400" b="0" spc="-235" dirty="0">
                <a:latin typeface="Times New Roman"/>
                <a:cs typeface="Times New Roman"/>
              </a:rPr>
              <a:t> </a:t>
            </a:r>
            <a:r>
              <a:rPr sz="5400" b="0" spc="-120" dirty="0">
                <a:latin typeface="Times New Roman"/>
                <a:cs typeface="Times New Roman"/>
              </a:rPr>
              <a:t>O</a:t>
            </a:r>
            <a:r>
              <a:rPr sz="5400" b="0" dirty="0">
                <a:latin typeface="Times New Roman"/>
                <a:cs typeface="Times New Roman"/>
              </a:rPr>
              <a:t>F</a:t>
            </a:r>
            <a:r>
              <a:rPr sz="5400" b="0" spc="-240" dirty="0">
                <a:latin typeface="Times New Roman"/>
                <a:cs typeface="Times New Roman"/>
              </a:rPr>
              <a:t> </a:t>
            </a:r>
            <a:r>
              <a:rPr sz="5400" b="0" spc="-125" dirty="0">
                <a:latin typeface="Times New Roman"/>
                <a:cs typeface="Times New Roman"/>
              </a:rPr>
              <a:t>M</a:t>
            </a:r>
            <a:r>
              <a:rPr sz="5400" b="0" spc="-120" dirty="0">
                <a:latin typeface="Times New Roman"/>
                <a:cs typeface="Times New Roman"/>
              </a:rPr>
              <a:t>ET</a:t>
            </a:r>
            <a:r>
              <a:rPr sz="5400" b="0" spc="-125" dirty="0">
                <a:latin typeface="Times New Roman"/>
                <a:cs typeface="Times New Roman"/>
              </a:rPr>
              <a:t>R</a:t>
            </a:r>
            <a:r>
              <a:rPr sz="5400" b="0" spc="-120" dirty="0">
                <a:latin typeface="Times New Roman"/>
                <a:cs typeface="Times New Roman"/>
              </a:rPr>
              <a:t>I</a:t>
            </a:r>
            <a:r>
              <a:rPr sz="5400" b="0" spc="-125" dirty="0">
                <a:latin typeface="Times New Roman"/>
                <a:cs typeface="Times New Roman"/>
              </a:rPr>
              <a:t>C</a:t>
            </a:r>
            <a:r>
              <a:rPr sz="5400" b="0" dirty="0">
                <a:latin typeface="Times New Roman"/>
                <a:cs typeface="Times New Roman"/>
              </a:rPr>
              <a:t>S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6836" y="1630836"/>
            <a:ext cx="10447020" cy="442912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335"/>
              </a:spcBef>
            </a:pP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Accuracy:</a:t>
            </a:r>
            <a:endParaRPr sz="3000">
              <a:latin typeface="Times New Roman"/>
              <a:cs typeface="Times New Roman"/>
            </a:endParaRPr>
          </a:p>
          <a:p>
            <a:pPr marL="268605" marR="129539" indent="745490">
              <a:lnSpc>
                <a:spcPct val="85100"/>
              </a:lnSpc>
              <a:spcBef>
                <a:spcPts val="62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Accuracy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 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ratio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correctly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classified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transactions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(both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legitimate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400" spc="-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fraudulent) to the total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number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transactions. It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basic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metric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but can be 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misleading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when dealing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imbalanced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datasets.</a:t>
            </a:r>
            <a:endParaRPr sz="240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745"/>
              </a:spcBef>
            </a:pPr>
            <a:r>
              <a:rPr sz="3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Precision</a:t>
            </a:r>
            <a:r>
              <a:rPr sz="30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(Positive</a:t>
            </a:r>
            <a:r>
              <a:rPr sz="30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Predictive</a:t>
            </a:r>
            <a:r>
              <a:rPr sz="3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Value):</a:t>
            </a:r>
            <a:endParaRPr sz="3000">
              <a:latin typeface="Times New Roman"/>
              <a:cs typeface="Times New Roman"/>
            </a:endParaRPr>
          </a:p>
          <a:p>
            <a:pPr marL="268605" marR="5080" indent="609600">
              <a:lnSpc>
                <a:spcPts val="2450"/>
              </a:lnSpc>
              <a:spcBef>
                <a:spcPts val="62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Precision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measures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ratio of correctly identified fraudulent transactions to 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total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number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transactions predicted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fraudulent. It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critical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metric as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helps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minimizing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false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positives,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sz="2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can inconvenience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legitimate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customers.</a:t>
            </a:r>
            <a:endParaRPr sz="2400">
              <a:latin typeface="Times New Roman"/>
              <a:cs typeface="Times New Roman"/>
            </a:endParaRPr>
          </a:p>
          <a:p>
            <a:pPr marL="273050">
              <a:lnSpc>
                <a:spcPct val="100000"/>
              </a:lnSpc>
              <a:spcBef>
                <a:spcPts val="730"/>
              </a:spcBef>
            </a:pP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Recall</a:t>
            </a: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(Sensitivity</a:t>
            </a:r>
            <a:r>
              <a:rPr sz="300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3000" b="1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True</a:t>
            </a:r>
            <a:r>
              <a:rPr sz="30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Positive Rate):</a:t>
            </a:r>
            <a:endParaRPr sz="3000">
              <a:latin typeface="Times New Roman"/>
              <a:cs typeface="Times New Roman"/>
            </a:endParaRPr>
          </a:p>
          <a:p>
            <a:pPr marL="12700" marR="410845" indent="914400">
              <a:lnSpc>
                <a:spcPts val="2450"/>
              </a:lnSpc>
              <a:spcBef>
                <a:spcPts val="1335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Recall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ratio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correctly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identified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fraudulent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transactions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total </a:t>
            </a:r>
            <a:r>
              <a:rPr sz="2400" spc="-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number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actual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fraudulent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transactions.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64268" y="6658355"/>
            <a:ext cx="2428240" cy="200025"/>
          </a:xfrm>
          <a:custGeom>
            <a:avLst/>
            <a:gdLst/>
            <a:ahLst/>
            <a:cxnLst/>
            <a:rect l="l" t="t" r="r" b="b"/>
            <a:pathLst>
              <a:path w="2428240" h="200025">
                <a:moveTo>
                  <a:pt x="2427731" y="0"/>
                </a:moveTo>
                <a:lnTo>
                  <a:pt x="0" y="0"/>
                </a:lnTo>
                <a:lnTo>
                  <a:pt x="0" y="199643"/>
                </a:lnTo>
                <a:lnTo>
                  <a:pt x="2427731" y="199643"/>
                </a:lnTo>
                <a:lnTo>
                  <a:pt x="24277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869169" y="6688023"/>
            <a:ext cx="22447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3"/>
              </a:rPr>
              <a:t>This Photo</a:t>
            </a:r>
            <a:r>
              <a:rPr sz="700" dirty="0">
                <a:solidFill>
                  <a:srgbClr val="FFFFFF"/>
                </a:solidFill>
                <a:latin typeface="Calibri Light"/>
                <a:cs typeface="Calibri Light"/>
                <a:hlinkClick r:id="rId3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by</a:t>
            </a:r>
            <a:r>
              <a:rPr sz="7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Unknown</a:t>
            </a:r>
            <a:r>
              <a:rPr sz="7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author is licensed</a:t>
            </a:r>
            <a:r>
              <a:rPr sz="700" spc="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under</a:t>
            </a:r>
            <a:r>
              <a:rPr sz="7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4"/>
              </a:rPr>
              <a:t>CC</a:t>
            </a:r>
            <a:r>
              <a:rPr sz="70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4"/>
              </a:rPr>
              <a:t> </a:t>
            </a:r>
            <a:r>
              <a:rPr sz="7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  <a:cs typeface="Calibri Light"/>
                <a:hlinkClick r:id="rId4"/>
              </a:rPr>
              <a:t>BY-SA-NC</a:t>
            </a:r>
            <a:r>
              <a:rPr sz="700" spc="-5" dirty="0">
                <a:solidFill>
                  <a:srgbClr val="FFFFFF"/>
                </a:solidFill>
                <a:latin typeface="Calibri Light"/>
                <a:cs typeface="Calibri Light"/>
              </a:rPr>
              <a:t>.</a:t>
            </a:r>
            <a:endParaRPr sz="7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7458" y="294894"/>
            <a:ext cx="16065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F1-Score: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2386" y="782573"/>
            <a:ext cx="10811510" cy="5445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2025">
              <a:lnSpc>
                <a:spcPts val="2440"/>
              </a:lnSpc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F1-Score</a:t>
            </a:r>
            <a:r>
              <a:rPr sz="22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harmonic</a:t>
            </a:r>
            <a:r>
              <a:rPr sz="22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mean</a:t>
            </a:r>
            <a:r>
              <a:rPr sz="22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precision and</a:t>
            </a:r>
            <a:r>
              <a:rPr sz="22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recall.</a:t>
            </a:r>
            <a:r>
              <a:rPr sz="22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provides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balance</a:t>
            </a:r>
            <a:endParaRPr sz="2200">
              <a:latin typeface="Times New Roman"/>
              <a:cs typeface="Times New Roman"/>
            </a:endParaRPr>
          </a:p>
          <a:p>
            <a:pPr marL="268605">
              <a:lnSpc>
                <a:spcPts val="2440"/>
              </a:lnSpc>
              <a:tabLst>
                <a:tab pos="1338580" algn="l"/>
              </a:tabLst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between	precision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recall</a:t>
            </a:r>
            <a:r>
              <a:rPr sz="22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2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useful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when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there's</a:t>
            </a:r>
            <a:r>
              <a:rPr sz="22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trade-off</a:t>
            </a:r>
            <a:r>
              <a:rPr sz="22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these</a:t>
            </a:r>
            <a:r>
              <a:rPr sz="22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two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metrics.</a:t>
            </a:r>
            <a:endParaRPr sz="2200">
              <a:latin typeface="Times New Roman"/>
              <a:cs typeface="Times New Roman"/>
            </a:endParaRPr>
          </a:p>
          <a:p>
            <a:pPr marL="186055">
              <a:lnSpc>
                <a:spcPct val="100000"/>
              </a:lnSpc>
              <a:spcBef>
                <a:spcPts val="735"/>
              </a:spcBef>
            </a:pPr>
            <a:r>
              <a:rPr sz="3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Area</a:t>
            </a: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Under</a:t>
            </a:r>
            <a:r>
              <a:rPr sz="3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Receiver</a:t>
            </a:r>
            <a:r>
              <a:rPr sz="3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Operating</a:t>
            </a:r>
            <a:r>
              <a:rPr sz="3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Characteristic</a:t>
            </a:r>
            <a:r>
              <a:rPr sz="30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(ROC</a:t>
            </a:r>
            <a:r>
              <a:rPr sz="3000" b="1" spc="-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AUC):</a:t>
            </a:r>
            <a:endParaRPr sz="3000">
              <a:latin typeface="Times New Roman"/>
              <a:cs typeface="Times New Roman"/>
            </a:endParaRPr>
          </a:p>
          <a:p>
            <a:pPr marL="268605" marR="651510" indent="693420">
              <a:lnSpc>
                <a:spcPts val="2240"/>
              </a:lnSpc>
              <a:spcBef>
                <a:spcPts val="635"/>
              </a:spcBef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ROC</a:t>
            </a:r>
            <a:r>
              <a:rPr sz="2200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AUC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measures</a:t>
            </a:r>
            <a:r>
              <a:rPr sz="22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model's</a:t>
            </a:r>
            <a:r>
              <a:rPr sz="22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ability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distinguish between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legitimate</a:t>
            </a:r>
            <a:r>
              <a:rPr sz="22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200" spc="-5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fraudulent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transactions.</a:t>
            </a:r>
            <a:endParaRPr sz="2200">
              <a:latin typeface="Times New Roman"/>
              <a:cs typeface="Times New Roman"/>
            </a:endParaRPr>
          </a:p>
          <a:p>
            <a:pPr marL="186055">
              <a:lnSpc>
                <a:spcPct val="100000"/>
              </a:lnSpc>
              <a:spcBef>
                <a:spcPts val="735"/>
              </a:spcBef>
            </a:pPr>
            <a:r>
              <a:rPr sz="3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Area</a:t>
            </a:r>
            <a:r>
              <a:rPr sz="3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Under</a:t>
            </a:r>
            <a:r>
              <a:rPr sz="30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Precision-Recall</a:t>
            </a:r>
            <a:r>
              <a:rPr sz="3000" b="1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Curve</a:t>
            </a:r>
            <a:r>
              <a:rPr sz="3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(AUC-PR):</a:t>
            </a:r>
            <a:endParaRPr sz="3000">
              <a:latin typeface="Times New Roman"/>
              <a:cs typeface="Times New Roman"/>
            </a:endParaRPr>
          </a:p>
          <a:p>
            <a:pPr marL="268605" marR="426084" indent="693420">
              <a:lnSpc>
                <a:spcPts val="2240"/>
              </a:lnSpc>
              <a:spcBef>
                <a:spcPts val="645"/>
              </a:spcBef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AUC-PR</a:t>
            </a:r>
            <a:r>
              <a:rPr sz="22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particularly</a:t>
            </a:r>
            <a:r>
              <a:rPr sz="22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important</a:t>
            </a:r>
            <a:r>
              <a:rPr sz="22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imbalanced</a:t>
            </a:r>
            <a:r>
              <a:rPr sz="22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datasets.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22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quantifies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area </a:t>
            </a:r>
            <a:r>
              <a:rPr sz="2200" spc="-5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under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precision-recall</a:t>
            </a:r>
            <a:r>
              <a:rPr sz="22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curve, where</a:t>
            </a:r>
            <a:r>
              <a:rPr sz="22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precision is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plotted against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recall.</a:t>
            </a:r>
            <a:endParaRPr sz="2200">
              <a:latin typeface="Times New Roman"/>
              <a:cs typeface="Times New Roman"/>
            </a:endParaRPr>
          </a:p>
          <a:p>
            <a:pPr marL="302260">
              <a:lnSpc>
                <a:spcPct val="100000"/>
              </a:lnSpc>
              <a:spcBef>
                <a:spcPts val="720"/>
              </a:spcBef>
            </a:pP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Specificity</a:t>
            </a:r>
            <a:r>
              <a:rPr sz="30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(True</a:t>
            </a:r>
            <a:r>
              <a:rPr sz="3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Negative</a:t>
            </a: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Rate):</a:t>
            </a:r>
            <a:endParaRPr sz="3000">
              <a:latin typeface="Times New Roman"/>
              <a:cs typeface="Times New Roman"/>
            </a:endParaRPr>
          </a:p>
          <a:p>
            <a:pPr marL="268605" marR="234950" indent="628015">
              <a:lnSpc>
                <a:spcPts val="2240"/>
              </a:lnSpc>
              <a:spcBef>
                <a:spcPts val="645"/>
              </a:spcBef>
            </a:pP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Specificity</a:t>
            </a:r>
            <a:r>
              <a:rPr sz="22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measures</a:t>
            </a:r>
            <a:r>
              <a:rPr sz="22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ratio</a:t>
            </a:r>
            <a:r>
              <a:rPr sz="22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correctly</a:t>
            </a:r>
            <a:r>
              <a:rPr sz="22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identified</a:t>
            </a:r>
            <a:r>
              <a:rPr sz="22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legitimate</a:t>
            </a:r>
            <a:r>
              <a:rPr sz="22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transactions</a:t>
            </a:r>
            <a:r>
              <a:rPr sz="22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2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total </a:t>
            </a:r>
            <a:r>
              <a:rPr sz="2200" spc="-5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number</a:t>
            </a:r>
            <a:r>
              <a:rPr sz="2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actual</a:t>
            </a:r>
            <a:r>
              <a:rPr sz="22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legitimate</a:t>
            </a:r>
            <a:r>
              <a:rPr sz="22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FFFFFF"/>
                </a:solidFill>
                <a:latin typeface="Times New Roman"/>
                <a:cs typeface="Times New Roman"/>
              </a:rPr>
              <a:t>transactions.</a:t>
            </a:r>
            <a:endParaRPr sz="2200">
              <a:latin typeface="Times New Roman"/>
              <a:cs typeface="Times New Roman"/>
            </a:endParaRPr>
          </a:p>
          <a:p>
            <a:pPr marL="268605">
              <a:lnSpc>
                <a:spcPct val="100000"/>
              </a:lnSpc>
              <a:spcBef>
                <a:spcPts val="25"/>
              </a:spcBef>
            </a:pP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False</a:t>
            </a:r>
            <a:r>
              <a:rPr sz="3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Positive</a:t>
            </a:r>
            <a:r>
              <a:rPr sz="30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Rate</a:t>
            </a:r>
            <a:r>
              <a:rPr sz="30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FFFF"/>
                </a:solidFill>
                <a:latin typeface="Times New Roman"/>
                <a:cs typeface="Times New Roman"/>
              </a:rPr>
              <a:t>(FPR):</a:t>
            </a:r>
            <a:endParaRPr sz="3000">
              <a:latin typeface="Times New Roman"/>
              <a:cs typeface="Times New Roman"/>
            </a:endParaRPr>
          </a:p>
          <a:p>
            <a:pPr marL="781050">
              <a:lnSpc>
                <a:spcPts val="2440"/>
              </a:lnSpc>
              <a:spcBef>
                <a:spcPts val="935"/>
              </a:spcBef>
            </a:pPr>
            <a:r>
              <a:rPr sz="2200" spc="-5" dirty="0">
                <a:solidFill>
                  <a:srgbClr val="D1D4DB"/>
                </a:solidFill>
                <a:latin typeface="Times New Roman"/>
                <a:cs typeface="Times New Roman"/>
              </a:rPr>
              <a:t>FPR</a:t>
            </a:r>
            <a:r>
              <a:rPr sz="2200" spc="1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D1D4DB"/>
                </a:solidFill>
                <a:latin typeface="Times New Roman"/>
                <a:cs typeface="Times New Roman"/>
              </a:rPr>
              <a:t>is</a:t>
            </a:r>
            <a:r>
              <a:rPr sz="2200" dirty="0">
                <a:solidFill>
                  <a:srgbClr val="D1D4DB"/>
                </a:solidFill>
                <a:latin typeface="Times New Roman"/>
                <a:cs typeface="Times New Roman"/>
              </a:rPr>
              <a:t> the</a:t>
            </a:r>
            <a:r>
              <a:rPr sz="2200" spc="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D1D4DB"/>
                </a:solidFill>
                <a:latin typeface="Times New Roman"/>
                <a:cs typeface="Times New Roman"/>
              </a:rPr>
              <a:t>ratio</a:t>
            </a:r>
            <a:r>
              <a:rPr sz="2200" spc="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D1D4DB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srgbClr val="D1D4DB"/>
                </a:solidFill>
                <a:latin typeface="Times New Roman"/>
                <a:cs typeface="Times New Roman"/>
              </a:rPr>
              <a:t>false</a:t>
            </a:r>
            <a:r>
              <a:rPr sz="2200" spc="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D1D4DB"/>
                </a:solidFill>
                <a:latin typeface="Times New Roman"/>
                <a:cs typeface="Times New Roman"/>
              </a:rPr>
              <a:t>positives</a:t>
            </a:r>
            <a:r>
              <a:rPr sz="2200" spc="-1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D1D4DB"/>
                </a:solidFill>
                <a:latin typeface="Times New Roman"/>
                <a:cs typeface="Times New Roman"/>
              </a:rPr>
              <a:t>to</a:t>
            </a:r>
            <a:r>
              <a:rPr sz="2200" spc="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D1D4DB"/>
                </a:solidFill>
                <a:latin typeface="Times New Roman"/>
                <a:cs typeface="Times New Roman"/>
              </a:rPr>
              <a:t>the</a:t>
            </a:r>
            <a:r>
              <a:rPr sz="2200" spc="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D1D4DB"/>
                </a:solidFill>
                <a:latin typeface="Times New Roman"/>
                <a:cs typeface="Times New Roman"/>
              </a:rPr>
              <a:t>total</a:t>
            </a:r>
            <a:r>
              <a:rPr sz="220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D1D4DB"/>
                </a:solidFill>
                <a:latin typeface="Times New Roman"/>
                <a:cs typeface="Times New Roman"/>
              </a:rPr>
              <a:t>number</a:t>
            </a:r>
            <a:r>
              <a:rPr sz="2200" spc="2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D1D4DB"/>
                </a:solidFill>
                <a:latin typeface="Times New Roman"/>
                <a:cs typeface="Times New Roman"/>
              </a:rPr>
              <a:t>of</a:t>
            </a:r>
            <a:r>
              <a:rPr sz="2200" spc="1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D1D4DB"/>
                </a:solidFill>
                <a:latin typeface="Times New Roman"/>
                <a:cs typeface="Times New Roman"/>
              </a:rPr>
              <a:t>actual</a:t>
            </a:r>
            <a:r>
              <a:rPr sz="220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D1D4DB"/>
                </a:solidFill>
                <a:latin typeface="Times New Roman"/>
                <a:cs typeface="Times New Roman"/>
              </a:rPr>
              <a:t>legitimate</a:t>
            </a:r>
            <a:r>
              <a:rPr sz="2200" spc="2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D1D4DB"/>
                </a:solidFill>
                <a:latin typeface="Times New Roman"/>
                <a:cs typeface="Times New Roman"/>
              </a:rPr>
              <a:t>transactions.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440"/>
              </a:lnSpc>
            </a:pPr>
            <a:r>
              <a:rPr sz="2200" spc="-5" dirty="0">
                <a:solidFill>
                  <a:srgbClr val="D1D4DB"/>
                </a:solidFill>
                <a:latin typeface="Times New Roman"/>
                <a:cs typeface="Times New Roman"/>
              </a:rPr>
              <a:t>Minimizing</a:t>
            </a:r>
            <a:r>
              <a:rPr sz="2200" spc="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D1D4DB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D1D4DB"/>
                </a:solidFill>
                <a:latin typeface="Times New Roman"/>
                <a:cs typeface="Times New Roman"/>
              </a:rPr>
              <a:t> FPR</a:t>
            </a:r>
            <a:r>
              <a:rPr sz="2200" spc="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D1D4DB"/>
                </a:solidFill>
                <a:latin typeface="Times New Roman"/>
                <a:cs typeface="Times New Roman"/>
              </a:rPr>
              <a:t>is</a:t>
            </a:r>
            <a:r>
              <a:rPr sz="220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D1D4DB"/>
                </a:solidFill>
                <a:latin typeface="Times New Roman"/>
                <a:cs typeface="Times New Roman"/>
              </a:rPr>
              <a:t>crucial</a:t>
            </a:r>
            <a:r>
              <a:rPr sz="2200" spc="1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D1D4DB"/>
                </a:solidFill>
                <a:latin typeface="Times New Roman"/>
                <a:cs typeface="Times New Roman"/>
              </a:rPr>
              <a:t>to</a:t>
            </a:r>
            <a:r>
              <a:rPr sz="2200" spc="-1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D1D4DB"/>
                </a:solidFill>
                <a:latin typeface="Times New Roman"/>
                <a:cs typeface="Times New Roman"/>
              </a:rPr>
              <a:t>reduce</a:t>
            </a:r>
            <a:r>
              <a:rPr sz="2200" spc="1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D1D4DB"/>
                </a:solidFill>
                <a:latin typeface="Times New Roman"/>
                <a:cs typeface="Times New Roman"/>
              </a:rPr>
              <a:t>the</a:t>
            </a:r>
            <a:r>
              <a:rPr sz="2200" spc="-1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D1D4DB"/>
                </a:solidFill>
                <a:latin typeface="Times New Roman"/>
                <a:cs typeface="Times New Roman"/>
              </a:rPr>
              <a:t>number</a:t>
            </a:r>
            <a:r>
              <a:rPr sz="2200" spc="2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D1D4DB"/>
                </a:solidFill>
                <a:latin typeface="Times New Roman"/>
                <a:cs typeface="Times New Roman"/>
              </a:rPr>
              <a:t>of</a:t>
            </a:r>
            <a:r>
              <a:rPr sz="2200" spc="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D1D4DB"/>
                </a:solidFill>
                <a:latin typeface="Times New Roman"/>
                <a:cs typeface="Times New Roman"/>
              </a:rPr>
              <a:t>false alarms.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7464"/>
            <a:ext cx="12149327" cy="66705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21179" y="175971"/>
            <a:ext cx="498348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0" spc="-110" dirty="0">
                <a:latin typeface="Times New Roman"/>
                <a:cs typeface="Times New Roman"/>
              </a:rPr>
              <a:t>Conclusion</a:t>
            </a:r>
            <a:endParaRPr sz="8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2510" y="2431541"/>
            <a:ext cx="9992360" cy="336867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 indent="956944" algn="just">
              <a:lnSpc>
                <a:spcPct val="85000"/>
              </a:lnSpc>
              <a:spcBef>
                <a:spcPts val="640"/>
              </a:spcBef>
            </a:pPr>
            <a:r>
              <a:rPr sz="3000" dirty="0">
                <a:solidFill>
                  <a:srgbClr val="D1D4DB"/>
                </a:solidFill>
                <a:latin typeface="Times New Roman"/>
                <a:cs typeface="Times New Roman"/>
              </a:rPr>
              <a:t>In 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conclusion, credit </a:t>
            </a:r>
            <a:r>
              <a:rPr sz="3000" dirty="0">
                <a:solidFill>
                  <a:srgbClr val="D1D4DB"/>
                </a:solidFill>
                <a:latin typeface="Times New Roman"/>
                <a:cs typeface="Times New Roman"/>
              </a:rPr>
              <a:t>card fraud 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detection is </a:t>
            </a:r>
            <a:r>
              <a:rPr sz="3000" dirty="0">
                <a:solidFill>
                  <a:srgbClr val="D1D4DB"/>
                </a:solidFill>
                <a:latin typeface="Times New Roman"/>
                <a:cs typeface="Times New Roman"/>
              </a:rPr>
              <a:t>a 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vital </a:t>
            </a:r>
            <a:r>
              <a:rPr sz="3000" dirty="0">
                <a:solidFill>
                  <a:srgbClr val="D1D4DB"/>
                </a:solidFill>
                <a:latin typeface="Times New Roman"/>
                <a:cs typeface="Times New Roman"/>
              </a:rPr>
              <a:t>defense </a:t>
            </a:r>
            <a:r>
              <a:rPr sz="3000" spc="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against financial crime. Leveraging </a:t>
            </a:r>
            <a:r>
              <a:rPr sz="3000" dirty="0">
                <a:solidFill>
                  <a:srgbClr val="D1D4DB"/>
                </a:solidFill>
                <a:latin typeface="Times New Roman"/>
                <a:cs typeface="Times New Roman"/>
              </a:rPr>
              <a:t>data and 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machine learning, </a:t>
            </a:r>
            <a:r>
              <a:rPr sz="3000" dirty="0">
                <a:solidFill>
                  <a:srgbClr val="D1D4DB"/>
                </a:solidFill>
                <a:latin typeface="Times New Roman"/>
                <a:cs typeface="Times New Roman"/>
              </a:rPr>
              <a:t>it </a:t>
            </a:r>
            <a:r>
              <a:rPr sz="3000" spc="-73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identifies </a:t>
            </a:r>
            <a:r>
              <a:rPr sz="3000" dirty="0">
                <a:solidFill>
                  <a:srgbClr val="D1D4DB"/>
                </a:solidFill>
                <a:latin typeface="Times New Roman"/>
                <a:cs typeface="Times New Roman"/>
              </a:rPr>
              <a:t>and prevents 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fraudulent transactions, safeguarding </a:t>
            </a:r>
            <a:r>
              <a:rPr sz="3000" dirty="0">
                <a:solidFill>
                  <a:srgbClr val="D1D4DB"/>
                </a:solidFill>
                <a:latin typeface="Times New Roman"/>
                <a:cs typeface="Times New Roman"/>
              </a:rPr>
              <a:t>both </a:t>
            </a:r>
            <a:r>
              <a:rPr sz="3000" spc="-73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individuals</a:t>
            </a:r>
            <a:r>
              <a:rPr sz="3000" spc="3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1D4DB"/>
                </a:solidFill>
                <a:latin typeface="Times New Roman"/>
                <a:cs typeface="Times New Roman"/>
              </a:rPr>
              <a:t>and 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financial</a:t>
            </a:r>
            <a:r>
              <a:rPr sz="3000" spc="4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institutions.</a:t>
            </a:r>
            <a:endParaRPr sz="3000">
              <a:latin typeface="Times New Roman"/>
              <a:cs typeface="Times New Roman"/>
            </a:endParaRPr>
          </a:p>
          <a:p>
            <a:pPr marL="12700" marR="39370" indent="1235710">
              <a:lnSpc>
                <a:spcPct val="85000"/>
              </a:lnSpc>
              <a:spcBef>
                <a:spcPts val="1295"/>
              </a:spcBef>
            </a:pPr>
            <a:r>
              <a:rPr sz="3000" dirty="0">
                <a:solidFill>
                  <a:srgbClr val="D1D4DB"/>
                </a:solidFill>
                <a:latin typeface="Times New Roman"/>
                <a:cs typeface="Times New Roman"/>
              </a:rPr>
              <a:t>The ongoing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 battle</a:t>
            </a:r>
            <a:r>
              <a:rPr sz="3000" spc="3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against</a:t>
            </a:r>
            <a:r>
              <a:rPr sz="3000" spc="2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fraud</a:t>
            </a:r>
            <a:r>
              <a:rPr sz="3000" spc="1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requires</a:t>
            </a:r>
            <a:r>
              <a:rPr sz="3000" spc="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continual </a:t>
            </a:r>
            <a:r>
              <a:rPr sz="300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monitoring,</a:t>
            </a:r>
            <a:r>
              <a:rPr sz="3000" spc="3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1D4DB"/>
                </a:solidFill>
                <a:latin typeface="Times New Roman"/>
                <a:cs typeface="Times New Roman"/>
              </a:rPr>
              <a:t>data</a:t>
            </a:r>
            <a:r>
              <a:rPr sz="3000" spc="1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D1D4DB"/>
                </a:solidFill>
                <a:latin typeface="Times New Roman"/>
                <a:cs typeface="Times New Roman"/>
              </a:rPr>
              <a:t>security,</a:t>
            </a:r>
            <a:r>
              <a:rPr sz="3000" spc="2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1D4DB"/>
                </a:solidFill>
                <a:latin typeface="Times New Roman"/>
                <a:cs typeface="Times New Roman"/>
              </a:rPr>
              <a:t>and</a:t>
            </a:r>
            <a:r>
              <a:rPr sz="3000" spc="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transparency</a:t>
            </a:r>
            <a:r>
              <a:rPr sz="3000" spc="4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1D4DB"/>
                </a:solidFill>
                <a:latin typeface="Times New Roman"/>
                <a:cs typeface="Times New Roman"/>
              </a:rPr>
              <a:t>in model</a:t>
            </a:r>
            <a:r>
              <a:rPr sz="3000" spc="2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decisions</a:t>
            </a:r>
            <a:r>
              <a:rPr sz="3000" spc="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1D4DB"/>
                </a:solidFill>
                <a:latin typeface="Times New Roman"/>
                <a:cs typeface="Times New Roman"/>
              </a:rPr>
              <a:t>to </a:t>
            </a:r>
            <a:r>
              <a:rPr sz="3000" spc="-73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1D4DB"/>
                </a:solidFill>
                <a:latin typeface="Times New Roman"/>
                <a:cs typeface="Times New Roman"/>
              </a:rPr>
              <a:t>adapt</a:t>
            </a:r>
            <a:r>
              <a:rPr sz="3000" spc="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1D4DB"/>
                </a:solidFill>
                <a:latin typeface="Times New Roman"/>
                <a:cs typeface="Times New Roman"/>
              </a:rPr>
              <a:t>to </a:t>
            </a:r>
            <a:r>
              <a:rPr sz="3000" spc="-10" dirty="0">
                <a:solidFill>
                  <a:srgbClr val="D1D4DB"/>
                </a:solidFill>
                <a:latin typeface="Times New Roman"/>
                <a:cs typeface="Times New Roman"/>
              </a:rPr>
              <a:t>emerging</a:t>
            </a:r>
            <a:r>
              <a:rPr sz="3000" spc="2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threats</a:t>
            </a:r>
            <a:r>
              <a:rPr sz="3000" spc="3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1D4DB"/>
                </a:solidFill>
                <a:latin typeface="Times New Roman"/>
                <a:cs typeface="Times New Roman"/>
              </a:rPr>
              <a:t>and 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maintain</a:t>
            </a:r>
            <a:r>
              <a:rPr sz="3000" spc="3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trust</a:t>
            </a:r>
            <a:r>
              <a:rPr sz="3000" spc="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1D4DB"/>
                </a:solidFill>
                <a:latin typeface="Times New Roman"/>
                <a:cs typeface="Times New Roman"/>
              </a:rPr>
              <a:t>in</a:t>
            </a:r>
            <a:r>
              <a:rPr sz="3000" spc="5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financial </a:t>
            </a:r>
            <a:r>
              <a:rPr sz="3000" dirty="0">
                <a:solidFill>
                  <a:srgbClr val="D1D4DB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D1D4DB"/>
                </a:solidFill>
                <a:latin typeface="Times New Roman"/>
                <a:cs typeface="Times New Roman"/>
              </a:rPr>
              <a:t>transactions.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2804" y="470408"/>
            <a:ext cx="50387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-114" dirty="0">
                <a:latin typeface="Times New Roman"/>
                <a:cs typeface="Times New Roman"/>
              </a:rPr>
              <a:t>INTRODUCTION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65426" y="2102357"/>
            <a:ext cx="51346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41805" algn="l"/>
                <a:tab pos="3378835" algn="l"/>
              </a:tabLst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Machine	learning	algorithms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2510" y="2516886"/>
            <a:ext cx="65309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89785" algn="l"/>
                <a:tab pos="3963035" algn="l"/>
                <a:tab pos="6109335" algn="l"/>
              </a:tabLst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ntifying	fra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dulent	tra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sa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tions	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1081" y="2102357"/>
            <a:ext cx="3707129" cy="92836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 indent="33020">
              <a:lnSpc>
                <a:spcPts val="3260"/>
              </a:lnSpc>
              <a:spcBef>
                <a:spcPts val="695"/>
              </a:spcBef>
              <a:tabLst>
                <a:tab pos="949325" algn="l"/>
                <a:tab pos="1333500" algn="l"/>
                <a:tab pos="1898014" algn="l"/>
                <a:tab pos="2644775" algn="l"/>
                <a:tab pos="3389629" algn="l"/>
                <a:tab pos="3580129" algn="l"/>
              </a:tabLst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play	a	c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3200" spc="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ial	role		i  analyzing	patterns	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2510" y="2931109"/>
            <a:ext cx="10372725" cy="2520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  <a:tab pos="2475230" algn="l"/>
                <a:tab pos="4123054" algn="l"/>
                <a:tab pos="5026660" algn="l"/>
              </a:tabLst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nd	anomalies	in credit	card	data.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200">
              <a:latin typeface="Times New Roman"/>
              <a:cs typeface="Times New Roman"/>
            </a:endParaRPr>
          </a:p>
          <a:p>
            <a:pPr marL="12700" marR="5080" indent="1432560">
              <a:lnSpc>
                <a:spcPts val="3260"/>
              </a:lnSpc>
              <a:spcBef>
                <a:spcPts val="5"/>
              </a:spcBef>
              <a:tabLst>
                <a:tab pos="995680" algn="l"/>
                <a:tab pos="1242695" algn="l"/>
                <a:tab pos="2146300" algn="l"/>
                <a:tab pos="2271395" algn="l"/>
                <a:tab pos="3206750" algn="l"/>
                <a:tab pos="3478529" algn="l"/>
                <a:tab pos="3717925" algn="l"/>
                <a:tab pos="4427855" algn="l"/>
                <a:tab pos="4902200" algn="l"/>
                <a:tab pos="5795010" algn="l"/>
                <a:tab pos="6008370" algn="l"/>
                <a:tab pos="6301105" algn="l"/>
                <a:tab pos="7014209" algn="l"/>
                <a:tab pos="7645400" algn="l"/>
                <a:tab pos="7701915" algn="l"/>
                <a:tab pos="9587230" algn="l"/>
                <a:tab pos="9678670" algn="l"/>
              </a:tabLst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Commonly	used	machine	learning	algorithms	for 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cre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it		card	fra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d	d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te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tion	inclu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e	logistic		reg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essio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,		deci  sion	trees,		random	forests,</a:t>
            </a:r>
            <a:r>
              <a:rPr sz="32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and	neural	networks.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1070" y="2396515"/>
            <a:ext cx="10470515" cy="3745229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895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8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Collection</a:t>
            </a:r>
            <a:r>
              <a:rPr sz="28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  <a:p>
            <a:pPr marL="12700" marR="177165" indent="2133600">
              <a:lnSpc>
                <a:spcPts val="2860"/>
              </a:lnSpc>
              <a:spcBef>
                <a:spcPts val="1305"/>
              </a:spcBef>
              <a:tabLst>
                <a:tab pos="1323340" algn="l"/>
                <a:tab pos="4241800" algn="l"/>
              </a:tabLst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Obtain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a dataset</a:t>
            </a:r>
            <a:r>
              <a:rPr sz="2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credit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card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transactions,</a:t>
            </a:r>
            <a:r>
              <a:rPr sz="2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should </a:t>
            </a:r>
            <a:r>
              <a:rPr sz="2800" spc="-6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include	both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legitimate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and	fraudulent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transactions.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250">
              <a:latin typeface="Times New Roman"/>
              <a:cs typeface="Times New Roman"/>
            </a:endParaRPr>
          </a:p>
          <a:p>
            <a:pPr marL="2794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Preprocessing</a:t>
            </a:r>
            <a:r>
              <a:rPr sz="2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  <a:p>
            <a:pPr marL="104139" marR="5080" indent="1863725">
              <a:lnSpc>
                <a:spcPct val="84100"/>
              </a:lnSpc>
              <a:spcBef>
                <a:spcPts val="1325"/>
              </a:spcBef>
              <a:tabLst>
                <a:tab pos="5656580" algn="l"/>
                <a:tab pos="8481060" algn="l"/>
              </a:tabLst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Clean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preprocess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data.</a:t>
            </a:r>
            <a:r>
              <a:rPr sz="28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involves	handling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missing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values,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outlier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detection,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and	potentially scaling or normalizing </a:t>
            </a:r>
            <a:r>
              <a:rPr sz="2800" spc="-6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features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6507" y="820292"/>
            <a:ext cx="88595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-125" dirty="0">
                <a:solidFill>
                  <a:srgbClr val="50B4C7"/>
                </a:solidFill>
                <a:latin typeface="Times New Roman"/>
                <a:cs typeface="Times New Roman"/>
              </a:rPr>
              <a:t>D</a:t>
            </a:r>
            <a:r>
              <a:rPr sz="5400" b="0" spc="-120" dirty="0">
                <a:solidFill>
                  <a:srgbClr val="50B4C7"/>
                </a:solidFill>
                <a:latin typeface="Times New Roman"/>
                <a:cs typeface="Times New Roman"/>
              </a:rPr>
              <a:t>E</a:t>
            </a:r>
            <a:r>
              <a:rPr sz="5400" b="0" spc="-130" dirty="0">
                <a:solidFill>
                  <a:srgbClr val="50B4C7"/>
                </a:solidFill>
                <a:latin typeface="Times New Roman"/>
                <a:cs typeface="Times New Roman"/>
              </a:rPr>
              <a:t>S</a:t>
            </a:r>
            <a:r>
              <a:rPr sz="5400" b="0" spc="-120" dirty="0">
                <a:solidFill>
                  <a:srgbClr val="50B4C7"/>
                </a:solidFill>
                <a:latin typeface="Times New Roman"/>
                <a:cs typeface="Times New Roman"/>
              </a:rPr>
              <a:t>I</a:t>
            </a:r>
            <a:r>
              <a:rPr sz="5400" b="0" spc="-125" dirty="0">
                <a:solidFill>
                  <a:srgbClr val="50B4C7"/>
                </a:solidFill>
                <a:latin typeface="Times New Roman"/>
                <a:cs typeface="Times New Roman"/>
              </a:rPr>
              <a:t>G</a:t>
            </a:r>
            <a:r>
              <a:rPr sz="5400" b="0" spc="-5" dirty="0">
                <a:solidFill>
                  <a:srgbClr val="50B4C7"/>
                </a:solidFill>
                <a:latin typeface="Times New Roman"/>
                <a:cs typeface="Times New Roman"/>
              </a:rPr>
              <a:t>N</a:t>
            </a:r>
            <a:r>
              <a:rPr sz="5400" b="0" spc="-330" dirty="0">
                <a:solidFill>
                  <a:srgbClr val="50B4C7"/>
                </a:solidFill>
                <a:latin typeface="Times New Roman"/>
                <a:cs typeface="Times New Roman"/>
              </a:rPr>
              <a:t> </a:t>
            </a:r>
            <a:r>
              <a:rPr sz="5400" b="0" spc="-120" dirty="0">
                <a:solidFill>
                  <a:srgbClr val="50B4C7"/>
                </a:solidFill>
                <a:latin typeface="Times New Roman"/>
                <a:cs typeface="Times New Roman"/>
              </a:rPr>
              <a:t>T</a:t>
            </a:r>
            <a:r>
              <a:rPr sz="5400" b="0" spc="-125" dirty="0">
                <a:solidFill>
                  <a:srgbClr val="50B4C7"/>
                </a:solidFill>
                <a:latin typeface="Times New Roman"/>
                <a:cs typeface="Times New Roman"/>
              </a:rPr>
              <a:t>H</a:t>
            </a:r>
            <a:r>
              <a:rPr sz="5400" b="0" spc="-120" dirty="0">
                <a:solidFill>
                  <a:srgbClr val="50B4C7"/>
                </a:solidFill>
                <a:latin typeface="Times New Roman"/>
                <a:cs typeface="Times New Roman"/>
              </a:rPr>
              <a:t>I</a:t>
            </a:r>
            <a:r>
              <a:rPr sz="5400" b="0" spc="-125" dirty="0">
                <a:solidFill>
                  <a:srgbClr val="50B4C7"/>
                </a:solidFill>
                <a:latin typeface="Times New Roman"/>
                <a:cs typeface="Times New Roman"/>
              </a:rPr>
              <a:t>NK</a:t>
            </a:r>
            <a:r>
              <a:rPr sz="5400" b="0" spc="-120" dirty="0">
                <a:solidFill>
                  <a:srgbClr val="50B4C7"/>
                </a:solidFill>
                <a:latin typeface="Times New Roman"/>
                <a:cs typeface="Times New Roman"/>
              </a:rPr>
              <a:t>I</a:t>
            </a:r>
            <a:r>
              <a:rPr sz="5400" b="0" spc="-125" dirty="0">
                <a:solidFill>
                  <a:srgbClr val="50B4C7"/>
                </a:solidFill>
                <a:latin typeface="Times New Roman"/>
                <a:cs typeface="Times New Roman"/>
              </a:rPr>
              <a:t>N</a:t>
            </a:r>
            <a:r>
              <a:rPr sz="5400" b="0" spc="-5" dirty="0">
                <a:solidFill>
                  <a:srgbClr val="50B4C7"/>
                </a:solidFill>
                <a:latin typeface="Times New Roman"/>
                <a:cs typeface="Times New Roman"/>
              </a:rPr>
              <a:t>G</a:t>
            </a:r>
            <a:r>
              <a:rPr sz="5400" b="0" spc="-245" dirty="0">
                <a:solidFill>
                  <a:srgbClr val="50B4C7"/>
                </a:solidFill>
                <a:latin typeface="Times New Roman"/>
                <a:cs typeface="Times New Roman"/>
              </a:rPr>
              <a:t> </a:t>
            </a:r>
            <a:r>
              <a:rPr sz="5400" b="0" spc="-130" dirty="0">
                <a:solidFill>
                  <a:srgbClr val="50B4C7"/>
                </a:solidFill>
                <a:latin typeface="Times New Roman"/>
                <a:cs typeface="Times New Roman"/>
              </a:rPr>
              <a:t>P</a:t>
            </a:r>
            <a:r>
              <a:rPr sz="5400" b="0" spc="-125" dirty="0">
                <a:solidFill>
                  <a:srgbClr val="50B4C7"/>
                </a:solidFill>
                <a:latin typeface="Times New Roman"/>
                <a:cs typeface="Times New Roman"/>
              </a:rPr>
              <a:t>ROC</a:t>
            </a:r>
            <a:r>
              <a:rPr sz="5400" b="0" spc="-120" dirty="0">
                <a:solidFill>
                  <a:srgbClr val="50B4C7"/>
                </a:solidFill>
                <a:latin typeface="Times New Roman"/>
                <a:cs typeface="Times New Roman"/>
              </a:rPr>
              <a:t>E</a:t>
            </a:r>
            <a:r>
              <a:rPr sz="5400" b="0" spc="-130" dirty="0">
                <a:solidFill>
                  <a:srgbClr val="50B4C7"/>
                </a:solidFill>
                <a:latin typeface="Times New Roman"/>
                <a:cs typeface="Times New Roman"/>
              </a:rPr>
              <a:t>S</a:t>
            </a:r>
            <a:r>
              <a:rPr sz="5400" b="0" spc="-5" dirty="0">
                <a:solidFill>
                  <a:srgbClr val="50B4C7"/>
                </a:solidFill>
                <a:latin typeface="Times New Roman"/>
                <a:cs typeface="Times New Roman"/>
              </a:rPr>
              <a:t>S</a:t>
            </a:r>
            <a:endParaRPr sz="5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6836" y="617976"/>
            <a:ext cx="10307955" cy="3545204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Feature</a:t>
            </a:r>
            <a:r>
              <a:rPr sz="26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Engineering</a:t>
            </a:r>
            <a:r>
              <a:rPr sz="26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  <a:p>
            <a:pPr marL="12700" marR="694055" indent="1237615">
              <a:lnSpc>
                <a:spcPts val="2650"/>
              </a:lnSpc>
              <a:spcBef>
                <a:spcPts val="1305"/>
              </a:spcBef>
              <a:tabLst>
                <a:tab pos="1816735" algn="l"/>
                <a:tab pos="3649345" algn="l"/>
                <a:tab pos="7729220" algn="l"/>
              </a:tabLst>
            </a:pP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Create</a:t>
            </a:r>
            <a:r>
              <a:rPr sz="26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meaningful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features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26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6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transaction	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data. Feature 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engineering	is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crucial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 for	improving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 model's ability</a:t>
            </a:r>
            <a:r>
              <a:rPr sz="26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 detect</a:t>
            </a:r>
            <a:r>
              <a:rPr sz="2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fraud.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2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Selection:</a:t>
            </a:r>
            <a:endParaRPr sz="2600">
              <a:latin typeface="Times New Roman"/>
              <a:cs typeface="Times New Roman"/>
            </a:endParaRPr>
          </a:p>
          <a:p>
            <a:pPr marL="12700" marR="1286510" indent="1155065">
              <a:lnSpc>
                <a:spcPts val="2650"/>
              </a:lnSpc>
              <a:spcBef>
                <a:spcPts val="1310"/>
              </a:spcBef>
              <a:tabLst>
                <a:tab pos="2790825" algn="l"/>
                <a:tab pos="4351655" algn="l"/>
                <a:tab pos="6354445" algn="l"/>
              </a:tabLst>
            </a:pP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Choose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appropriate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machine</a:t>
            </a:r>
            <a:r>
              <a:rPr sz="26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learning	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algorithms</a:t>
            </a:r>
            <a:r>
              <a:rPr sz="2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6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fraud </a:t>
            </a:r>
            <a:r>
              <a:rPr sz="2600" spc="-6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detection.	Common	choices</a:t>
            </a:r>
            <a:r>
              <a:rPr sz="2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include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logistic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regression,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ts val="2645"/>
              </a:lnSpc>
              <a:tabLst>
                <a:tab pos="1277620" algn="l"/>
              </a:tabLst>
            </a:pP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decision	trees,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random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forests,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more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 advanced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methods</a:t>
            </a:r>
            <a:r>
              <a:rPr sz="26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like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 deep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learning.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32217" y="5246014"/>
            <a:ext cx="345059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0" dirty="0">
                <a:solidFill>
                  <a:srgbClr val="FFFFFF"/>
                </a:solidFill>
                <a:latin typeface="Times New Roman"/>
                <a:cs typeface="Times New Roman"/>
              </a:rPr>
              <a:t>Train</a:t>
            </a:r>
            <a:r>
              <a:rPr sz="2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your</a:t>
            </a:r>
            <a:r>
              <a:rPr sz="2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chosen</a:t>
            </a:r>
            <a:r>
              <a:rPr sz="2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6836" y="4640879"/>
            <a:ext cx="6766559" cy="136525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Training:</a:t>
            </a:r>
            <a:endParaRPr sz="2600">
              <a:latin typeface="Times New Roman"/>
              <a:cs typeface="Times New Roman"/>
            </a:endParaRPr>
          </a:p>
          <a:p>
            <a:pPr marL="12700" marR="5080" indent="908050">
              <a:lnSpc>
                <a:spcPts val="2650"/>
              </a:lnSpc>
              <a:spcBef>
                <a:spcPts val="1310"/>
              </a:spcBef>
            </a:pP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Split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your</a:t>
            </a:r>
            <a:r>
              <a:rPr sz="2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into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training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testing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sets. </a:t>
            </a:r>
            <a:r>
              <a:rPr sz="2600" spc="-6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training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data.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6744" y="1300352"/>
            <a:ext cx="336422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dirty="0">
                <a:latin typeface="Times New Roman"/>
                <a:cs typeface="Times New Roman"/>
              </a:rPr>
              <a:t>Hyper</a:t>
            </a:r>
            <a:r>
              <a:rPr sz="2600" b="0" spc="-60" dirty="0">
                <a:latin typeface="Times New Roman"/>
                <a:cs typeface="Times New Roman"/>
              </a:rPr>
              <a:t> </a:t>
            </a:r>
            <a:r>
              <a:rPr sz="2600" b="0" spc="-5" dirty="0">
                <a:latin typeface="Times New Roman"/>
                <a:cs typeface="Times New Roman"/>
              </a:rPr>
              <a:t>parameter</a:t>
            </a:r>
            <a:r>
              <a:rPr sz="2600" b="0" spc="-85" dirty="0">
                <a:latin typeface="Times New Roman"/>
                <a:cs typeface="Times New Roman"/>
              </a:rPr>
              <a:t> </a:t>
            </a:r>
            <a:r>
              <a:rPr sz="2600" b="0" spc="-10" dirty="0">
                <a:latin typeface="Times New Roman"/>
                <a:cs typeface="Times New Roman"/>
              </a:rPr>
              <a:t>Tuning: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6744" y="1807845"/>
            <a:ext cx="10327005" cy="4258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266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Fine-tune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your model's</a:t>
            </a:r>
            <a:r>
              <a:rPr sz="24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hyper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parameters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optimize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its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performance.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Monitoring</a:t>
            </a:r>
            <a:r>
              <a:rPr sz="2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6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Updates:</a:t>
            </a:r>
            <a:endParaRPr sz="2600">
              <a:latin typeface="Times New Roman"/>
              <a:cs typeface="Times New Roman"/>
            </a:endParaRPr>
          </a:p>
          <a:p>
            <a:pPr marL="104139" marR="111760" indent="974725">
              <a:lnSpc>
                <a:spcPts val="2450"/>
              </a:lnSpc>
              <a:spcBef>
                <a:spcPts val="1315"/>
              </a:spcBef>
              <a:tabLst>
                <a:tab pos="171831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Continuously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monitor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model's performance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 the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real-time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system and </a:t>
            </a:r>
            <a:r>
              <a:rPr sz="2400" spc="-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update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as	needed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adapt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changing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fraud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patterns.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Real-Time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 Implementation:</a:t>
            </a:r>
            <a:endParaRPr sz="2600">
              <a:latin typeface="Times New Roman"/>
              <a:cs typeface="Times New Roman"/>
            </a:endParaRPr>
          </a:p>
          <a:p>
            <a:pPr marL="104139" marR="5080" indent="1127125">
              <a:lnSpc>
                <a:spcPct val="85000"/>
              </a:lnSpc>
              <a:spcBef>
                <a:spcPts val="1305"/>
              </a:spcBef>
              <a:tabLst>
                <a:tab pos="2310765" algn="l"/>
                <a:tab pos="7065009" algn="l"/>
                <a:tab pos="826579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Deploy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your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24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real-time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environment	where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process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credit </a:t>
            </a:r>
            <a:r>
              <a:rPr sz="2400" spc="-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card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transactions	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2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they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occur.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Consider using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technologies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like	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streaming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processing.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2510" y="1870075"/>
            <a:ext cx="10104120" cy="429069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Exploratory Data</a:t>
            </a:r>
            <a:r>
              <a:rPr sz="24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r>
              <a:rPr sz="24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(EDA):</a:t>
            </a:r>
            <a:endParaRPr sz="2400">
              <a:latin typeface="Times New Roman"/>
              <a:cs typeface="Times New Roman"/>
            </a:endParaRPr>
          </a:p>
          <a:p>
            <a:pPr marL="12700" marR="161925" indent="1371600">
              <a:lnSpc>
                <a:spcPts val="2450"/>
              </a:lnSpc>
              <a:spcBef>
                <a:spcPts val="1305"/>
              </a:spcBef>
              <a:tabLst>
                <a:tab pos="334137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visualization and statistical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analysis to understand the 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characteristics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data.	Identify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patterns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trends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could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indicative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400" spc="-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fraud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Threshold</a:t>
            </a:r>
            <a:r>
              <a:rPr sz="24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Selection:</a:t>
            </a:r>
            <a:endParaRPr sz="2400">
              <a:latin typeface="Times New Roman"/>
              <a:cs typeface="Times New Roman"/>
            </a:endParaRPr>
          </a:p>
          <a:p>
            <a:pPr marL="12700" marR="158750" indent="1295400">
              <a:lnSpc>
                <a:spcPts val="2450"/>
              </a:lnSpc>
              <a:spcBef>
                <a:spcPts val="1305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Determine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appropriate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threshold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4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fraud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detection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balance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false </a:t>
            </a:r>
            <a:r>
              <a:rPr sz="2400" spc="-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positives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false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negatives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based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on business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requirements.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Monitoring</a:t>
            </a:r>
            <a:r>
              <a:rPr sz="24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400" b="1" spc="-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Alerts:</a:t>
            </a:r>
            <a:endParaRPr sz="2400">
              <a:latin typeface="Times New Roman"/>
              <a:cs typeface="Times New Roman"/>
            </a:endParaRPr>
          </a:p>
          <a:p>
            <a:pPr marL="1079500">
              <a:lnSpc>
                <a:spcPct val="100000"/>
              </a:lnSpc>
              <a:spcBef>
                <a:spcPts val="875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Continuously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monitor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model's</a:t>
            </a:r>
            <a:r>
              <a:rPr sz="2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performance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real-time.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Implement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alerting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systems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 to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notify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relevant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personnel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suspicious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transactions.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6507" y="820292"/>
            <a:ext cx="819530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-130" dirty="0">
                <a:solidFill>
                  <a:srgbClr val="50B4C7"/>
                </a:solidFill>
                <a:latin typeface="Times New Roman"/>
                <a:cs typeface="Times New Roman"/>
              </a:rPr>
              <a:t>P</a:t>
            </a:r>
            <a:r>
              <a:rPr sz="5400" b="0" spc="-125" dirty="0">
                <a:solidFill>
                  <a:srgbClr val="50B4C7"/>
                </a:solidFill>
                <a:latin typeface="Times New Roman"/>
                <a:cs typeface="Times New Roman"/>
              </a:rPr>
              <a:t>HA</a:t>
            </a:r>
            <a:r>
              <a:rPr sz="5400" b="0" spc="-130" dirty="0">
                <a:solidFill>
                  <a:srgbClr val="50B4C7"/>
                </a:solidFill>
                <a:latin typeface="Times New Roman"/>
                <a:cs typeface="Times New Roman"/>
              </a:rPr>
              <a:t>S</a:t>
            </a:r>
            <a:r>
              <a:rPr sz="5400" b="0" dirty="0">
                <a:solidFill>
                  <a:srgbClr val="50B4C7"/>
                </a:solidFill>
                <a:latin typeface="Times New Roman"/>
                <a:cs typeface="Times New Roman"/>
              </a:rPr>
              <a:t>E</a:t>
            </a:r>
            <a:r>
              <a:rPr sz="5400" b="0" spc="-235" dirty="0">
                <a:solidFill>
                  <a:srgbClr val="50B4C7"/>
                </a:solidFill>
                <a:latin typeface="Times New Roman"/>
                <a:cs typeface="Times New Roman"/>
              </a:rPr>
              <a:t> </a:t>
            </a:r>
            <a:r>
              <a:rPr sz="5400" b="0" spc="-125" dirty="0">
                <a:solidFill>
                  <a:srgbClr val="50B4C7"/>
                </a:solidFill>
                <a:latin typeface="Times New Roman"/>
                <a:cs typeface="Times New Roman"/>
              </a:rPr>
              <a:t>O</a:t>
            </a:r>
            <a:r>
              <a:rPr sz="5400" b="0" spc="-5" dirty="0">
                <a:solidFill>
                  <a:srgbClr val="50B4C7"/>
                </a:solidFill>
                <a:latin typeface="Times New Roman"/>
                <a:cs typeface="Times New Roman"/>
              </a:rPr>
              <a:t>F</a:t>
            </a:r>
            <a:r>
              <a:rPr sz="5400" b="0" spc="-240" dirty="0">
                <a:solidFill>
                  <a:srgbClr val="50B4C7"/>
                </a:solidFill>
                <a:latin typeface="Times New Roman"/>
                <a:cs typeface="Times New Roman"/>
              </a:rPr>
              <a:t> </a:t>
            </a:r>
            <a:r>
              <a:rPr sz="5400" b="0" spc="-125" dirty="0">
                <a:solidFill>
                  <a:srgbClr val="50B4C7"/>
                </a:solidFill>
                <a:latin typeface="Times New Roman"/>
                <a:cs typeface="Times New Roman"/>
              </a:rPr>
              <a:t>D</a:t>
            </a:r>
            <a:r>
              <a:rPr sz="5400" b="0" spc="-120" dirty="0">
                <a:solidFill>
                  <a:srgbClr val="50B4C7"/>
                </a:solidFill>
                <a:latin typeface="Times New Roman"/>
                <a:cs typeface="Times New Roman"/>
              </a:rPr>
              <a:t>E</a:t>
            </a:r>
            <a:r>
              <a:rPr sz="5400" b="0" spc="-125" dirty="0">
                <a:solidFill>
                  <a:srgbClr val="50B4C7"/>
                </a:solidFill>
                <a:latin typeface="Times New Roman"/>
                <a:cs typeface="Times New Roman"/>
              </a:rPr>
              <a:t>V</a:t>
            </a:r>
            <a:r>
              <a:rPr sz="5400" b="0" spc="-120" dirty="0">
                <a:solidFill>
                  <a:srgbClr val="50B4C7"/>
                </a:solidFill>
                <a:latin typeface="Times New Roman"/>
                <a:cs typeface="Times New Roman"/>
              </a:rPr>
              <a:t>EL</a:t>
            </a:r>
            <a:r>
              <a:rPr sz="5400" b="0" spc="-125" dirty="0">
                <a:solidFill>
                  <a:srgbClr val="50B4C7"/>
                </a:solidFill>
                <a:latin typeface="Times New Roman"/>
                <a:cs typeface="Times New Roman"/>
              </a:rPr>
              <a:t>O</a:t>
            </a:r>
            <a:r>
              <a:rPr sz="5400" b="0" spc="-130" dirty="0">
                <a:solidFill>
                  <a:srgbClr val="50B4C7"/>
                </a:solidFill>
                <a:latin typeface="Times New Roman"/>
                <a:cs typeface="Times New Roman"/>
              </a:rPr>
              <a:t>P</a:t>
            </a:r>
            <a:r>
              <a:rPr sz="5400" b="0" spc="-125" dirty="0">
                <a:solidFill>
                  <a:srgbClr val="50B4C7"/>
                </a:solidFill>
                <a:latin typeface="Times New Roman"/>
                <a:cs typeface="Times New Roman"/>
              </a:rPr>
              <a:t>M</a:t>
            </a:r>
            <a:r>
              <a:rPr sz="5400" b="0" spc="-120" dirty="0">
                <a:solidFill>
                  <a:srgbClr val="50B4C7"/>
                </a:solidFill>
                <a:latin typeface="Times New Roman"/>
                <a:cs typeface="Times New Roman"/>
              </a:rPr>
              <a:t>E</a:t>
            </a:r>
            <a:r>
              <a:rPr sz="5400" b="0" spc="-125" dirty="0">
                <a:solidFill>
                  <a:srgbClr val="50B4C7"/>
                </a:solidFill>
                <a:latin typeface="Times New Roman"/>
                <a:cs typeface="Times New Roman"/>
              </a:rPr>
              <a:t>N</a:t>
            </a:r>
            <a:r>
              <a:rPr sz="5400" b="0" dirty="0">
                <a:solidFill>
                  <a:srgbClr val="50B4C7"/>
                </a:solidFill>
                <a:latin typeface="Times New Roman"/>
                <a:cs typeface="Times New Roman"/>
              </a:rPr>
              <a:t>T</a:t>
            </a:r>
            <a:endParaRPr sz="5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655" y="976883"/>
            <a:ext cx="10753344" cy="647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8677" y="1042161"/>
            <a:ext cx="419989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0" spc="-30" dirty="0">
                <a:latin typeface="Calibri Light"/>
                <a:cs typeface="Calibri Light"/>
              </a:rPr>
              <a:t>Documentation</a:t>
            </a:r>
            <a:r>
              <a:rPr sz="2700" b="0" spc="-110" dirty="0">
                <a:latin typeface="Calibri Light"/>
                <a:cs typeface="Calibri Light"/>
              </a:rPr>
              <a:t> </a:t>
            </a:r>
            <a:r>
              <a:rPr sz="2700" b="0" spc="-10" dirty="0">
                <a:latin typeface="Calibri Light"/>
                <a:cs typeface="Calibri Light"/>
              </a:rPr>
              <a:t>and</a:t>
            </a:r>
            <a:r>
              <a:rPr sz="2700" b="0" spc="-95" dirty="0">
                <a:latin typeface="Calibri Light"/>
                <a:cs typeface="Calibri Light"/>
              </a:rPr>
              <a:t> </a:t>
            </a:r>
            <a:r>
              <a:rPr sz="2700" b="0" spc="-25" dirty="0">
                <a:latin typeface="Calibri Light"/>
                <a:cs typeface="Calibri Light"/>
              </a:rPr>
              <a:t>Reporting:</a:t>
            </a:r>
            <a:endParaRPr sz="27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655" y="2657855"/>
            <a:ext cx="10753344" cy="647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6655" y="4340352"/>
            <a:ext cx="10753344" cy="6477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98677" y="1600961"/>
            <a:ext cx="10447020" cy="4360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7675" indent="-229235">
              <a:lnSpc>
                <a:spcPts val="2420"/>
              </a:lnSpc>
              <a:spcBef>
                <a:spcPts val="100"/>
              </a:spcBef>
              <a:buChar char="•"/>
              <a:tabLst>
                <a:tab pos="448309" algn="l"/>
              </a:tabLst>
            </a:pP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Document</a:t>
            </a:r>
            <a:r>
              <a:rPr sz="2100" spc="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 Light"/>
                <a:cs typeface="Calibri Light"/>
              </a:rPr>
              <a:t>the </a:t>
            </a:r>
            <a:r>
              <a:rPr sz="2100" spc="-15" dirty="0">
                <a:solidFill>
                  <a:srgbClr val="FFFFFF"/>
                </a:solidFill>
                <a:latin typeface="Calibri Light"/>
                <a:cs typeface="Calibri Light"/>
              </a:rPr>
              <a:t>entire</a:t>
            </a:r>
            <a:r>
              <a:rPr sz="21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development</a:t>
            </a:r>
            <a:r>
              <a:rPr sz="2100" spc="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process,</a:t>
            </a:r>
            <a:r>
              <a:rPr sz="21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 Light"/>
                <a:cs typeface="Calibri Light"/>
              </a:rPr>
              <a:t>including</a:t>
            </a:r>
            <a:r>
              <a:rPr sz="2100" spc="-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 Light"/>
                <a:cs typeface="Calibri Light"/>
              </a:rPr>
              <a:t>data</a:t>
            </a:r>
            <a:r>
              <a:rPr sz="21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sources,</a:t>
            </a:r>
            <a:r>
              <a:rPr sz="21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preprocessing,</a:t>
            </a:r>
            <a:r>
              <a:rPr sz="2100" spc="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 Light"/>
                <a:cs typeface="Calibri Light"/>
              </a:rPr>
              <a:t>model</a:t>
            </a:r>
            <a:endParaRPr sz="2100">
              <a:latin typeface="Calibri Light"/>
              <a:cs typeface="Calibri Light"/>
            </a:endParaRPr>
          </a:p>
          <a:p>
            <a:pPr marL="447675">
              <a:lnSpc>
                <a:spcPts val="2420"/>
              </a:lnSpc>
            </a:pPr>
            <a:r>
              <a:rPr sz="2100" spc="-5" dirty="0">
                <a:solidFill>
                  <a:srgbClr val="FFFFFF"/>
                </a:solidFill>
                <a:latin typeface="Calibri Light"/>
                <a:cs typeface="Calibri Light"/>
              </a:rPr>
              <a:t>selection, and</a:t>
            </a:r>
            <a:r>
              <a:rPr sz="21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deployment</a:t>
            </a:r>
            <a:r>
              <a:rPr sz="2100" spc="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 Light"/>
                <a:cs typeface="Calibri Light"/>
              </a:rPr>
              <a:t>procedures.</a:t>
            </a:r>
            <a:endParaRPr sz="2100">
              <a:latin typeface="Calibri Light"/>
              <a:cs typeface="Calibri Light"/>
            </a:endParaRPr>
          </a:p>
          <a:p>
            <a:pPr marL="447675" indent="-229235">
              <a:lnSpc>
                <a:spcPct val="100000"/>
              </a:lnSpc>
              <a:spcBef>
                <a:spcPts val="290"/>
              </a:spcBef>
              <a:buChar char="•"/>
              <a:tabLst>
                <a:tab pos="448309" algn="l"/>
              </a:tabLst>
            </a:pPr>
            <a:r>
              <a:rPr sz="2100" spc="-15" dirty="0">
                <a:solidFill>
                  <a:srgbClr val="FFFFFF"/>
                </a:solidFill>
                <a:latin typeface="Calibri Light"/>
                <a:cs typeface="Calibri Light"/>
              </a:rPr>
              <a:t>Provide</a:t>
            </a:r>
            <a:r>
              <a:rPr sz="21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regular</a:t>
            </a:r>
            <a:r>
              <a:rPr sz="2100" spc="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reports</a:t>
            </a:r>
            <a:r>
              <a:rPr sz="2100" spc="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 Light"/>
                <a:cs typeface="Calibri Light"/>
              </a:rPr>
              <a:t>on model</a:t>
            </a:r>
            <a:r>
              <a:rPr sz="2100" spc="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performance,</a:t>
            </a:r>
            <a:r>
              <a:rPr sz="2100" spc="3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 Light"/>
                <a:cs typeface="Calibri Light"/>
              </a:rPr>
              <a:t>false</a:t>
            </a:r>
            <a:r>
              <a:rPr sz="21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 Light"/>
                <a:cs typeface="Calibri Light"/>
              </a:rPr>
              <a:t>positive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 Light"/>
                <a:cs typeface="Calibri Light"/>
              </a:rPr>
              <a:t>rates,</a:t>
            </a:r>
            <a:r>
              <a:rPr sz="21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r>
              <a:rPr sz="21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fraud</a:t>
            </a:r>
            <a:r>
              <a:rPr sz="21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detection</a:t>
            </a:r>
            <a:r>
              <a:rPr sz="21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 Light"/>
                <a:cs typeface="Calibri Light"/>
              </a:rPr>
              <a:t>rates.</a:t>
            </a:r>
            <a:endParaRPr sz="210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2700" spc="-20" dirty="0">
                <a:solidFill>
                  <a:srgbClr val="FFFFFF"/>
                </a:solidFill>
                <a:latin typeface="Calibri Light"/>
                <a:cs typeface="Calibri Light"/>
              </a:rPr>
              <a:t>Compliance</a:t>
            </a:r>
            <a:r>
              <a:rPr sz="2700" spc="-1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r>
              <a:rPr sz="2700" spc="-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Calibri Light"/>
                <a:cs typeface="Calibri Light"/>
              </a:rPr>
              <a:t>Security:</a:t>
            </a:r>
            <a:endParaRPr sz="2700">
              <a:latin typeface="Calibri Light"/>
              <a:cs typeface="Calibri Light"/>
            </a:endParaRPr>
          </a:p>
          <a:p>
            <a:pPr marL="447675" indent="-229235">
              <a:lnSpc>
                <a:spcPts val="2420"/>
              </a:lnSpc>
              <a:spcBef>
                <a:spcPts val="1160"/>
              </a:spcBef>
              <a:buChar char="•"/>
              <a:tabLst>
                <a:tab pos="448309" algn="l"/>
              </a:tabLst>
            </a:pP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Ensure</a:t>
            </a:r>
            <a:r>
              <a:rPr sz="2100" spc="-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sz="2100" spc="-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 Light"/>
                <a:cs typeface="Calibri Light"/>
              </a:rPr>
              <a:t>system</a:t>
            </a:r>
            <a:r>
              <a:rPr sz="2100" spc="-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complies</a:t>
            </a:r>
            <a:r>
              <a:rPr sz="2100" spc="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 Light"/>
                <a:cs typeface="Calibri Light"/>
              </a:rPr>
              <a:t>with</a:t>
            </a:r>
            <a:r>
              <a:rPr sz="21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 Light"/>
                <a:cs typeface="Calibri Light"/>
              </a:rPr>
              <a:t>data</a:t>
            </a:r>
            <a:r>
              <a:rPr sz="21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privacy</a:t>
            </a:r>
            <a:r>
              <a:rPr sz="2100" spc="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r>
              <a:rPr sz="21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 Light"/>
                <a:cs typeface="Calibri Light"/>
              </a:rPr>
              <a:t>security</a:t>
            </a:r>
            <a:r>
              <a:rPr sz="21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regulations</a:t>
            </a:r>
            <a:r>
              <a:rPr sz="21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r>
              <a:rPr sz="21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 Light"/>
                <a:cs typeface="Calibri Light"/>
              </a:rPr>
              <a:t>standards,</a:t>
            </a:r>
            <a:r>
              <a:rPr sz="2100" spc="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 Light"/>
                <a:cs typeface="Calibri Light"/>
              </a:rPr>
              <a:t>such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 Light"/>
                <a:cs typeface="Calibri Light"/>
              </a:rPr>
              <a:t>as</a:t>
            </a:r>
            <a:endParaRPr sz="2100">
              <a:latin typeface="Calibri Light"/>
              <a:cs typeface="Calibri Light"/>
            </a:endParaRPr>
          </a:p>
          <a:p>
            <a:pPr marL="447675">
              <a:lnSpc>
                <a:spcPts val="2420"/>
              </a:lnSpc>
            </a:pPr>
            <a:r>
              <a:rPr sz="2100" dirty="0">
                <a:solidFill>
                  <a:srgbClr val="FFFFFF"/>
                </a:solidFill>
                <a:latin typeface="Calibri Light"/>
                <a:cs typeface="Calibri Light"/>
              </a:rPr>
              <a:t>PCI</a:t>
            </a:r>
            <a:r>
              <a:rPr sz="2100" spc="-4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 Light"/>
                <a:cs typeface="Calibri Light"/>
              </a:rPr>
              <a:t>DSS.</a:t>
            </a:r>
            <a:endParaRPr sz="2100">
              <a:latin typeface="Calibri Light"/>
              <a:cs typeface="Calibri Light"/>
            </a:endParaRPr>
          </a:p>
          <a:p>
            <a:pPr marL="447675" indent="-229235">
              <a:lnSpc>
                <a:spcPct val="100000"/>
              </a:lnSpc>
              <a:spcBef>
                <a:spcPts val="290"/>
              </a:spcBef>
              <a:buChar char="•"/>
              <a:tabLst>
                <a:tab pos="448309" algn="l"/>
              </a:tabLst>
            </a:pP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Implement</a:t>
            </a:r>
            <a:r>
              <a:rPr sz="21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 Light"/>
                <a:cs typeface="Calibri Light"/>
              </a:rPr>
              <a:t>robust</a:t>
            </a:r>
            <a:r>
              <a:rPr sz="21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 Light"/>
                <a:cs typeface="Calibri Light"/>
              </a:rPr>
              <a:t>security</a:t>
            </a:r>
            <a:r>
              <a:rPr sz="21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measures</a:t>
            </a:r>
            <a:r>
              <a:rPr sz="2100" spc="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to</a:t>
            </a:r>
            <a:r>
              <a:rPr sz="21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 Light"/>
                <a:cs typeface="Calibri Light"/>
              </a:rPr>
              <a:t>safeguard</a:t>
            </a:r>
            <a:r>
              <a:rPr sz="2100" spc="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 Light"/>
                <a:cs typeface="Calibri Light"/>
              </a:rPr>
              <a:t>the </a:t>
            </a:r>
            <a:r>
              <a:rPr sz="2100" spc="-5" dirty="0">
                <a:solidFill>
                  <a:srgbClr val="FFFFFF"/>
                </a:solidFill>
                <a:latin typeface="Calibri Light"/>
                <a:cs typeface="Calibri Light"/>
              </a:rPr>
              <a:t>model</a:t>
            </a:r>
            <a:r>
              <a:rPr sz="2100" spc="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 Light"/>
                <a:cs typeface="Calibri Light"/>
              </a:rPr>
              <a:t>sensitive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 Light"/>
                <a:cs typeface="Calibri Light"/>
              </a:rPr>
              <a:t>data.</a:t>
            </a:r>
            <a:endParaRPr sz="210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2700" spc="-30" dirty="0">
                <a:solidFill>
                  <a:srgbClr val="FFFFFF"/>
                </a:solidFill>
                <a:latin typeface="Calibri Light"/>
                <a:cs typeface="Calibri Light"/>
              </a:rPr>
              <a:t>Communication</a:t>
            </a:r>
            <a:r>
              <a:rPr sz="2700" spc="-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Calibri Light"/>
                <a:cs typeface="Calibri Light"/>
              </a:rPr>
              <a:t>and</a:t>
            </a:r>
            <a:r>
              <a:rPr sz="270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Calibri Light"/>
                <a:cs typeface="Calibri Light"/>
              </a:rPr>
              <a:t>Stakeholder</a:t>
            </a:r>
            <a:r>
              <a:rPr sz="2700" spc="-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Calibri Light"/>
                <a:cs typeface="Calibri Light"/>
              </a:rPr>
              <a:t>Involvement:</a:t>
            </a:r>
            <a:endParaRPr sz="2700">
              <a:latin typeface="Calibri Light"/>
              <a:cs typeface="Calibri Light"/>
            </a:endParaRPr>
          </a:p>
          <a:p>
            <a:pPr marL="447675" marR="688975" indent="-228600">
              <a:lnSpc>
                <a:spcPts val="2320"/>
              </a:lnSpc>
              <a:spcBef>
                <a:spcPts val="1405"/>
              </a:spcBef>
              <a:buChar char="•"/>
              <a:tabLst>
                <a:tab pos="448309" algn="l"/>
              </a:tabLst>
            </a:pP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Maintain </a:t>
            </a:r>
            <a:r>
              <a:rPr sz="2100" spc="-5" dirty="0">
                <a:solidFill>
                  <a:srgbClr val="FFFFFF"/>
                </a:solidFill>
                <a:latin typeface="Calibri Light"/>
                <a:cs typeface="Calibri Light"/>
              </a:rPr>
              <a:t>open</a:t>
            </a:r>
            <a:r>
              <a:rPr sz="2100" spc="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communication</a:t>
            </a:r>
            <a:r>
              <a:rPr sz="21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 Light"/>
                <a:cs typeface="Calibri Light"/>
              </a:rPr>
              <a:t>with</a:t>
            </a:r>
            <a:r>
              <a:rPr sz="21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 Light"/>
                <a:cs typeface="Calibri Light"/>
              </a:rPr>
              <a:t>stakeholders,</a:t>
            </a:r>
            <a:r>
              <a:rPr sz="21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 Light"/>
                <a:cs typeface="Calibri Light"/>
              </a:rPr>
              <a:t>including</a:t>
            </a:r>
            <a:r>
              <a:rPr sz="2100" spc="-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fraud</a:t>
            </a:r>
            <a:r>
              <a:rPr sz="21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analysts</a:t>
            </a:r>
            <a:r>
              <a:rPr sz="2100" spc="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 Light"/>
                <a:cs typeface="Calibri Light"/>
              </a:rPr>
              <a:t>and business </a:t>
            </a:r>
            <a:r>
              <a:rPr sz="2100" spc="-459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experts.</a:t>
            </a:r>
            <a:endParaRPr sz="2100">
              <a:latin typeface="Calibri Light"/>
              <a:cs typeface="Calibri Light"/>
            </a:endParaRPr>
          </a:p>
          <a:p>
            <a:pPr marL="447675" indent="-229235">
              <a:lnSpc>
                <a:spcPct val="100000"/>
              </a:lnSpc>
              <a:spcBef>
                <a:spcPts val="240"/>
              </a:spcBef>
              <a:buChar char="•"/>
              <a:tabLst>
                <a:tab pos="448309" algn="l"/>
              </a:tabLst>
            </a:pP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Gather</a:t>
            </a:r>
            <a:r>
              <a:rPr sz="21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 Light"/>
                <a:cs typeface="Calibri Light"/>
              </a:rPr>
              <a:t>feedback</a:t>
            </a:r>
            <a:r>
              <a:rPr sz="2100" spc="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to</a:t>
            </a:r>
            <a:r>
              <a:rPr sz="2100" spc="-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alibri Light"/>
                <a:cs typeface="Calibri Light"/>
              </a:rPr>
              <a:t>enhance</a:t>
            </a:r>
            <a:r>
              <a:rPr sz="210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 Light"/>
                <a:cs typeface="Calibri Light"/>
              </a:rPr>
              <a:t>the </a:t>
            </a:r>
            <a:r>
              <a:rPr sz="2100" spc="-15" dirty="0">
                <a:solidFill>
                  <a:srgbClr val="FFFFFF"/>
                </a:solidFill>
                <a:latin typeface="Calibri Light"/>
                <a:cs typeface="Calibri Light"/>
              </a:rPr>
              <a:t>system's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 performance</a:t>
            </a:r>
            <a:r>
              <a:rPr sz="2100" spc="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dirty="0">
                <a:solidFill>
                  <a:srgbClr val="FFFFFF"/>
                </a:solidFill>
                <a:latin typeface="Calibri Light"/>
                <a:cs typeface="Calibri Light"/>
              </a:rPr>
              <a:t>and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address</a:t>
            </a:r>
            <a:r>
              <a:rPr sz="2100" spc="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emerging</a:t>
            </a:r>
            <a:r>
              <a:rPr sz="2100" spc="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 Light"/>
                <a:cs typeface="Calibri Light"/>
              </a:rPr>
              <a:t>fraud</a:t>
            </a:r>
            <a:r>
              <a:rPr sz="21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100" spc="-15" dirty="0">
                <a:solidFill>
                  <a:srgbClr val="FFFFFF"/>
                </a:solidFill>
                <a:latin typeface="Calibri Light"/>
                <a:cs typeface="Calibri Light"/>
              </a:rPr>
              <a:t>patterns.</a:t>
            </a:r>
            <a:endParaRPr sz="21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510" y="261684"/>
            <a:ext cx="9711690" cy="2726690"/>
          </a:xfrm>
          <a:prstGeom prst="rect">
            <a:avLst/>
          </a:prstGeom>
        </p:spPr>
        <p:txBody>
          <a:bodyPr vert="horz" wrap="square" lIns="0" tIns="257175" rIns="0" bIns="0" rtlCol="0">
            <a:spAutoFit/>
          </a:bodyPr>
          <a:lstStyle/>
          <a:p>
            <a:pPr marL="972185">
              <a:lnSpc>
                <a:spcPct val="100000"/>
              </a:lnSpc>
              <a:spcBef>
                <a:spcPts val="2025"/>
              </a:spcBef>
            </a:pPr>
            <a:r>
              <a:rPr sz="8800" b="0" spc="-130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sz="8800" b="0" spc="-1105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8800" b="0" spc="-835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8800" b="0" spc="-13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8800" b="0" spc="-120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8800" b="0" spc="-130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88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8800" b="0" spc="-3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8800" b="0" spc="-130" dirty="0">
                <a:solidFill>
                  <a:srgbClr val="000000"/>
                </a:solidFill>
                <a:latin typeface="Times New Roman"/>
                <a:cs typeface="Times New Roman"/>
              </a:rPr>
              <a:t>U</a:t>
            </a:r>
            <a:r>
              <a:rPr sz="8800" b="0" spc="-120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8800" b="0" spc="-130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88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endParaRPr sz="8800">
              <a:latin typeface="Times New Roman"/>
              <a:cs typeface="Times New Roman"/>
            </a:endParaRPr>
          </a:p>
          <a:p>
            <a:pPr marL="12700" marR="5080" indent="22860">
              <a:lnSpc>
                <a:spcPts val="3670"/>
              </a:lnSpc>
              <a:spcBef>
                <a:spcPts val="1455"/>
              </a:spcBef>
            </a:pPr>
            <a:r>
              <a:rPr sz="3600" b="0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3600" b="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600" b="0" dirty="0">
                <a:solidFill>
                  <a:srgbClr val="252525"/>
                </a:solidFill>
                <a:latin typeface="Times New Roman"/>
                <a:cs typeface="Times New Roman"/>
              </a:rPr>
              <a:t>datset</a:t>
            </a:r>
            <a:r>
              <a:rPr sz="3600" b="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600" b="0" dirty="0">
                <a:solidFill>
                  <a:srgbClr val="252525"/>
                </a:solidFill>
                <a:latin typeface="Times New Roman"/>
                <a:cs typeface="Times New Roman"/>
              </a:rPr>
              <a:t>for</a:t>
            </a:r>
            <a:r>
              <a:rPr sz="3600" b="0" spc="-5" dirty="0">
                <a:solidFill>
                  <a:srgbClr val="252525"/>
                </a:solidFill>
                <a:latin typeface="Times New Roman"/>
                <a:cs typeface="Times New Roman"/>
              </a:rPr>
              <a:t> transaction</a:t>
            </a:r>
            <a:r>
              <a:rPr sz="3600" b="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600" b="0" spc="-5" dirty="0">
                <a:solidFill>
                  <a:srgbClr val="252525"/>
                </a:solidFill>
                <a:latin typeface="Times New Roman"/>
                <a:cs typeface="Times New Roman"/>
              </a:rPr>
              <a:t>is </a:t>
            </a:r>
            <a:r>
              <a:rPr sz="3600" b="0" dirty="0">
                <a:solidFill>
                  <a:srgbClr val="252525"/>
                </a:solidFill>
                <a:latin typeface="Times New Roman"/>
                <a:cs typeface="Times New Roman"/>
              </a:rPr>
              <a:t>given</a:t>
            </a:r>
            <a:r>
              <a:rPr sz="3600" b="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600" b="0" dirty="0">
                <a:solidFill>
                  <a:srgbClr val="252525"/>
                </a:solidFill>
                <a:latin typeface="Times New Roman"/>
                <a:cs typeface="Times New Roman"/>
              </a:rPr>
              <a:t>below</a:t>
            </a:r>
            <a:r>
              <a:rPr sz="3600" b="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600" b="0" dirty="0">
                <a:solidFill>
                  <a:srgbClr val="252525"/>
                </a:solidFill>
                <a:latin typeface="Times New Roman"/>
                <a:cs typeface="Times New Roman"/>
              </a:rPr>
              <a:t>in</a:t>
            </a:r>
            <a:r>
              <a:rPr sz="3600" b="0" spc="-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600" b="0" dirty="0">
                <a:solidFill>
                  <a:srgbClr val="252525"/>
                </a:solidFill>
                <a:latin typeface="Times New Roman"/>
                <a:cs typeface="Times New Roman"/>
              </a:rPr>
              <a:t>the</a:t>
            </a:r>
            <a:r>
              <a:rPr sz="3600" b="0" spc="-1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600" b="0" dirty="0">
                <a:solidFill>
                  <a:srgbClr val="252525"/>
                </a:solidFill>
                <a:latin typeface="Times New Roman"/>
                <a:cs typeface="Times New Roman"/>
              </a:rPr>
              <a:t>excel </a:t>
            </a:r>
            <a:r>
              <a:rPr sz="3600" b="0" spc="-88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3600" b="0" dirty="0">
                <a:solidFill>
                  <a:srgbClr val="252525"/>
                </a:solidFill>
                <a:latin typeface="Times New Roman"/>
                <a:cs typeface="Times New Roman"/>
              </a:rPr>
              <a:t>sheet: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4651" y="3041904"/>
            <a:ext cx="4262586" cy="26966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1567</Words>
  <Application>Microsoft Office PowerPoint</Application>
  <PresentationFormat>Custom</PresentationFormat>
  <Paragraphs>185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APPLIED DATA  SCIENCE Ezhilarasan B  VVCET</vt:lpstr>
      <vt:lpstr>PROBLEM STATEMENT</vt:lpstr>
      <vt:lpstr>INTRODUCTION</vt:lpstr>
      <vt:lpstr>DESIGN THINKING PROCESS</vt:lpstr>
      <vt:lpstr>PowerPoint Presentation</vt:lpstr>
      <vt:lpstr>Hyper parameter Tuning:</vt:lpstr>
      <vt:lpstr>PHASE OF DEVELOPMENT</vt:lpstr>
      <vt:lpstr>Documentation and Reporting:</vt:lpstr>
      <vt:lpstr>DATASET USED The datset for transaction is given below in the excel  sheet:</vt:lpstr>
      <vt:lpstr>TRANS_DATE_TRANS_TIME</vt:lpstr>
      <vt:lpstr>#AMT</vt:lpstr>
      <vt:lpstr>PowerPoint Presentation</vt:lpstr>
      <vt:lpstr>DATA PREPROESSING SETPS</vt:lpstr>
      <vt:lpstr>Data Scaling for Anomaly Detection Models:</vt:lpstr>
      <vt:lpstr>Dimensionality Reduction:</vt:lpstr>
      <vt:lpstr>PowerPoint Presentation</vt:lpstr>
      <vt:lpstr>Transaction Amount Statistics:</vt:lpstr>
      <vt:lpstr>Geographic Information:</vt:lpstr>
      <vt:lpstr>Velocity Checking:</vt:lpstr>
      <vt:lpstr>Behavioral Biometrics:</vt:lpstr>
      <vt:lpstr>MACHINE LEARINING ALGORITHM</vt:lpstr>
      <vt:lpstr>Gradient Boosting:</vt:lpstr>
      <vt:lpstr>MODEL TRAINING</vt:lpstr>
      <vt:lpstr>Hyperparameter Tuning:</vt:lpstr>
      <vt:lpstr>EVALUATION OF METRICS</vt:lpstr>
      <vt:lpstr>F1-Score: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</cp:revision>
  <dcterms:created xsi:type="dcterms:W3CDTF">2023-11-01T10:25:17Z</dcterms:created>
  <dcterms:modified xsi:type="dcterms:W3CDTF">2023-11-01T10:37:14Z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2023-11-01T00:00:00Z</vt:filetime>
  </property>
  <property fmtid="{D5CDD505-2E9C-101B-9397-08002B2CF9AE}" pid="3" name="Creator">
    <vt:lpwstr>Impress</vt:lpwstr>
  </property>
  <property fmtid="{D5CDD505-2E9C-101B-9397-08002B2CF9AE}" pid="4" name="LastSaved">
    <vt:filetime>2023-11-01T00:00:00Z</vt:filetime>
  </property>
</Properties>
</file>